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7" r:id="rId1"/>
  </p:sldMasterIdLst>
  <p:notesMasterIdLst>
    <p:notesMasterId r:id="rId57"/>
  </p:notesMasterIdLst>
  <p:handoutMasterIdLst>
    <p:handoutMasterId r:id="rId58"/>
  </p:handoutMasterIdLst>
  <p:sldIdLst>
    <p:sldId id="796" r:id="rId2"/>
    <p:sldId id="794" r:id="rId3"/>
    <p:sldId id="807" r:id="rId4"/>
    <p:sldId id="795" r:id="rId5"/>
    <p:sldId id="833" r:id="rId6"/>
    <p:sldId id="858" r:id="rId7"/>
    <p:sldId id="822" r:id="rId8"/>
    <p:sldId id="834" r:id="rId9"/>
    <p:sldId id="840" r:id="rId10"/>
    <p:sldId id="859" r:id="rId11"/>
    <p:sldId id="860" r:id="rId12"/>
    <p:sldId id="841" r:id="rId13"/>
    <p:sldId id="836" r:id="rId14"/>
    <p:sldId id="842" r:id="rId15"/>
    <p:sldId id="843" r:id="rId16"/>
    <p:sldId id="844" r:id="rId17"/>
    <p:sldId id="845" r:id="rId18"/>
    <p:sldId id="847" r:id="rId19"/>
    <p:sldId id="846" r:id="rId20"/>
    <p:sldId id="838" r:id="rId21"/>
    <p:sldId id="848" r:id="rId22"/>
    <p:sldId id="806" r:id="rId23"/>
    <p:sldId id="823" r:id="rId24"/>
    <p:sldId id="824" r:id="rId25"/>
    <p:sldId id="812" r:id="rId26"/>
    <p:sldId id="861" r:id="rId27"/>
    <p:sldId id="816" r:id="rId28"/>
    <p:sldId id="817" r:id="rId29"/>
    <p:sldId id="826" r:id="rId30"/>
    <p:sldId id="813" r:id="rId31"/>
    <p:sldId id="827" r:id="rId32"/>
    <p:sldId id="814" r:id="rId33"/>
    <p:sldId id="819" r:id="rId34"/>
    <p:sldId id="820" r:id="rId35"/>
    <p:sldId id="850" r:id="rId36"/>
    <p:sldId id="851" r:id="rId37"/>
    <p:sldId id="852" r:id="rId38"/>
    <p:sldId id="853" r:id="rId39"/>
    <p:sldId id="854" r:id="rId40"/>
    <p:sldId id="862" r:id="rId41"/>
    <p:sldId id="829" r:id="rId42"/>
    <p:sldId id="855" r:id="rId43"/>
    <p:sldId id="856" r:id="rId44"/>
    <p:sldId id="857" r:id="rId45"/>
    <p:sldId id="798" r:id="rId46"/>
    <p:sldId id="800" r:id="rId47"/>
    <p:sldId id="801" r:id="rId48"/>
    <p:sldId id="799" r:id="rId49"/>
    <p:sldId id="802" r:id="rId50"/>
    <p:sldId id="803" r:id="rId51"/>
    <p:sldId id="804" r:id="rId52"/>
    <p:sldId id="808" r:id="rId53"/>
    <p:sldId id="809" r:id="rId54"/>
    <p:sldId id="805" r:id="rId55"/>
    <p:sldId id="797" r:id="rId56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3C3C1"/>
    <a:srgbClr val="1F497D"/>
    <a:srgbClr val="B0252A"/>
    <a:srgbClr val="FFFFFF"/>
    <a:srgbClr val="0066FF"/>
    <a:srgbClr val="0000FF"/>
    <a:srgbClr val="FF00FF"/>
    <a:srgbClr val="9F119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5" autoAdjust="0"/>
    <p:restoredTop sz="95289" autoAdjust="0"/>
  </p:normalViewPr>
  <p:slideViewPr>
    <p:cSldViewPr>
      <p:cViewPr varScale="1">
        <p:scale>
          <a:sx n="108" d="100"/>
          <a:sy n="108" d="100"/>
        </p:scale>
        <p:origin x="2082" y="108"/>
      </p:cViewPr>
      <p:guideLst>
        <p:guide orient="horz" pos="226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18"/>
    </p:cViewPr>
  </p:sorterViewPr>
  <p:notesViewPr>
    <p:cSldViewPr>
      <p:cViewPr varScale="1">
        <p:scale>
          <a:sx n="114" d="100"/>
          <a:sy n="114" d="100"/>
        </p:scale>
        <p:origin x="24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Exact 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Approximate inference </a:t>
          </a:r>
          <a:endParaRPr lang="zh-CN" altLang="en-US" sz="1200" b="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Exact 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Approximate inference </a:t>
          </a:r>
          <a:endParaRPr lang="zh-CN" altLang="en-US" sz="1200" b="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Exact 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Approximate inference </a:t>
          </a:r>
          <a:endParaRPr lang="zh-CN" altLang="en-US" sz="1200" b="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D0038F-AF57-47AF-BAFF-1E61234EEDB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5089E00-F96C-443F-B482-978F8A7E0B90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/>
            <a:t>Autoencoder </a:t>
          </a:r>
          <a:endParaRPr lang="zh-CN" altLang="en-US" dirty="0"/>
        </a:p>
      </dgm:t>
    </dgm:pt>
    <dgm:pt modelId="{DB85B840-7B0A-4606-B709-E55BA6E355A0}" type="parTrans" cxnId="{E6658C6B-DD5E-4541-98D6-FE34E3731B1E}">
      <dgm:prSet/>
      <dgm:spPr/>
      <dgm:t>
        <a:bodyPr/>
        <a:lstStyle/>
        <a:p>
          <a:endParaRPr lang="zh-CN" altLang="en-US"/>
        </a:p>
      </dgm:t>
    </dgm:pt>
    <dgm:pt modelId="{74F91CD3-F40D-4CE0-A95F-D1709D2ED6AE}" type="sibTrans" cxnId="{E6658C6B-DD5E-4541-98D6-FE34E3731B1E}">
      <dgm:prSet/>
      <dgm:spPr/>
      <dgm:t>
        <a:bodyPr/>
        <a:lstStyle/>
        <a:p>
          <a:endParaRPr lang="zh-CN" altLang="en-US"/>
        </a:p>
      </dgm:t>
    </dgm:pt>
    <dgm:pt modelId="{4C52937F-CF62-4847-8D6C-BD22277030B8}">
      <dgm:prSet phldrT="[文本]"/>
      <dgm:spPr/>
      <dgm:t>
        <a:bodyPr/>
        <a:lstStyle/>
        <a:p>
          <a:r>
            <a:rPr lang="en-US" altLang="zh-CN" dirty="0"/>
            <a:t>Regularized Autoencoder</a:t>
          </a:r>
          <a:endParaRPr lang="zh-CN" altLang="en-US" dirty="0"/>
        </a:p>
      </dgm:t>
    </dgm:pt>
    <dgm:pt modelId="{7BCBAED4-3EA0-43AD-A770-22452C7C33CC}" type="parTrans" cxnId="{41ECC1BC-6C7A-4373-B452-7D6986590A22}">
      <dgm:prSet/>
      <dgm:spPr/>
      <dgm:t>
        <a:bodyPr/>
        <a:lstStyle/>
        <a:p>
          <a:endParaRPr lang="zh-CN" altLang="en-US"/>
        </a:p>
      </dgm:t>
    </dgm:pt>
    <dgm:pt modelId="{9BF6ED9E-15A7-4839-A557-4E55A811974D}" type="sibTrans" cxnId="{41ECC1BC-6C7A-4373-B452-7D6986590A22}">
      <dgm:prSet/>
      <dgm:spPr/>
      <dgm:t>
        <a:bodyPr/>
        <a:lstStyle/>
        <a:p>
          <a:endParaRPr lang="zh-CN" altLang="en-US"/>
        </a:p>
      </dgm:t>
    </dgm:pt>
    <dgm:pt modelId="{D3A27E0D-4C26-4C8D-9DCB-61BD203C4A09}">
      <dgm:prSet phldrT="[文本]"/>
      <dgm:spPr/>
      <dgm:t>
        <a:bodyPr/>
        <a:lstStyle/>
        <a:p>
          <a:r>
            <a:rPr lang="en-US" altLang="zh-CN" dirty="0"/>
            <a:t>Sparse Autoencoder</a:t>
          </a:r>
          <a:endParaRPr lang="zh-CN" altLang="en-US" dirty="0"/>
        </a:p>
      </dgm:t>
    </dgm:pt>
    <dgm:pt modelId="{85B27A17-70A6-4F90-9CC7-2F70E0AFFD77}" type="parTrans" cxnId="{576C41A7-4F15-48A2-85E9-77494DB8CA7D}">
      <dgm:prSet/>
      <dgm:spPr/>
      <dgm:t>
        <a:bodyPr/>
        <a:lstStyle/>
        <a:p>
          <a:endParaRPr lang="zh-CN" altLang="en-US"/>
        </a:p>
      </dgm:t>
    </dgm:pt>
    <dgm:pt modelId="{3DC8C08A-0671-4E18-92F7-4343E54B9696}" type="sibTrans" cxnId="{576C41A7-4F15-48A2-85E9-77494DB8CA7D}">
      <dgm:prSet/>
      <dgm:spPr/>
      <dgm:t>
        <a:bodyPr/>
        <a:lstStyle/>
        <a:p>
          <a:endParaRPr lang="zh-CN" altLang="en-US"/>
        </a:p>
      </dgm:t>
    </dgm:pt>
    <dgm:pt modelId="{392029C9-A3A8-4E81-A696-6274206E1796}">
      <dgm:prSet phldrT="[文本]"/>
      <dgm:spPr/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Denoising Autoencoder </a:t>
          </a:r>
          <a:endParaRPr lang="zh-CN" altLang="en-US" dirty="0">
            <a:solidFill>
              <a:srgbClr val="FFFF00"/>
            </a:solidFill>
          </a:endParaRPr>
        </a:p>
      </dgm:t>
    </dgm:pt>
    <dgm:pt modelId="{B6A32BDB-6B0F-4F2E-91C5-9DFB895E4EBF}" type="parTrans" cxnId="{8D89D25A-5CEA-4DBB-83B3-B4C8633406DB}">
      <dgm:prSet/>
      <dgm:spPr/>
      <dgm:t>
        <a:bodyPr/>
        <a:lstStyle/>
        <a:p>
          <a:endParaRPr lang="zh-CN" altLang="en-US"/>
        </a:p>
      </dgm:t>
    </dgm:pt>
    <dgm:pt modelId="{401C5754-1163-4D04-A501-EF8AE722096A}" type="sibTrans" cxnId="{8D89D25A-5CEA-4DBB-83B3-B4C8633406DB}">
      <dgm:prSet/>
      <dgm:spPr/>
      <dgm:t>
        <a:bodyPr/>
        <a:lstStyle/>
        <a:p>
          <a:endParaRPr lang="zh-CN" altLang="en-US"/>
        </a:p>
      </dgm:t>
    </dgm:pt>
    <dgm:pt modelId="{6A2710D0-B0E4-41E5-95AD-25793FB5750B}">
      <dgm:prSet phldrT="[文本]"/>
      <dgm:spPr/>
      <dgm:t>
        <a:bodyPr/>
        <a:lstStyle/>
        <a:p>
          <a:r>
            <a:rPr lang="en-US" altLang="zh-CN" dirty="0"/>
            <a:t>Generative Model With Latent Variable And Inference</a:t>
          </a:r>
          <a:endParaRPr lang="zh-CN" altLang="en-US" dirty="0"/>
        </a:p>
      </dgm:t>
    </dgm:pt>
    <dgm:pt modelId="{4A0E445B-0F37-44D1-80F0-85EEE7C9B0D8}" type="parTrans" cxnId="{4D8EA6B6-9E74-44DB-A106-37A075C225B7}">
      <dgm:prSet/>
      <dgm:spPr/>
      <dgm:t>
        <a:bodyPr/>
        <a:lstStyle/>
        <a:p>
          <a:endParaRPr lang="zh-CN" altLang="en-US"/>
        </a:p>
      </dgm:t>
    </dgm:pt>
    <dgm:pt modelId="{E445A236-F21E-4C2E-B87A-1036B285B6CE}" type="sibTrans" cxnId="{4D8EA6B6-9E74-44DB-A106-37A075C225B7}">
      <dgm:prSet/>
      <dgm:spPr/>
      <dgm:t>
        <a:bodyPr/>
        <a:lstStyle/>
        <a:p>
          <a:endParaRPr lang="zh-CN" altLang="en-US"/>
        </a:p>
      </dgm:t>
    </dgm:pt>
    <dgm:pt modelId="{24305F8C-05C6-492B-ACA3-B7C41406D8A2}">
      <dgm:prSet phldrT="[文本]"/>
      <dgm:spPr/>
      <dgm:t>
        <a:bodyPr/>
        <a:lstStyle/>
        <a:p>
          <a:r>
            <a:rPr lang="en-US" altLang="zh-CN" dirty="0"/>
            <a:t>Helmholtz Machine</a:t>
          </a:r>
          <a:endParaRPr lang="zh-CN" altLang="en-US" dirty="0"/>
        </a:p>
      </dgm:t>
    </dgm:pt>
    <dgm:pt modelId="{EEE84D1A-D84A-4EDA-88B8-E56E4234867B}" type="parTrans" cxnId="{06FDF5D4-CA6D-48E8-83E4-18F76D96DA56}">
      <dgm:prSet/>
      <dgm:spPr/>
      <dgm:t>
        <a:bodyPr/>
        <a:lstStyle/>
        <a:p>
          <a:endParaRPr lang="zh-CN" altLang="en-US"/>
        </a:p>
      </dgm:t>
    </dgm:pt>
    <dgm:pt modelId="{0A6422AC-AE59-4122-9434-3DD8E5AF701F}" type="sibTrans" cxnId="{06FDF5D4-CA6D-48E8-83E4-18F76D96DA56}">
      <dgm:prSet/>
      <dgm:spPr/>
      <dgm:t>
        <a:bodyPr/>
        <a:lstStyle/>
        <a:p>
          <a:endParaRPr lang="zh-CN" altLang="en-US"/>
        </a:p>
      </dgm:t>
    </dgm:pt>
    <dgm:pt modelId="{AE4A25BF-D065-40A7-9C7D-2D13A8345F84}">
      <dgm:prSet/>
      <dgm:spPr/>
      <dgm:t>
        <a:bodyPr/>
        <a:lstStyle/>
        <a:p>
          <a:r>
            <a:rPr lang="en-US" altLang="zh-CN" dirty="0">
              <a:solidFill>
                <a:srgbClr val="FFFF00"/>
              </a:solidFill>
            </a:rPr>
            <a:t>Contractive Autoencoder</a:t>
          </a:r>
          <a:endParaRPr lang="zh-CN" altLang="en-US" dirty="0">
            <a:solidFill>
              <a:srgbClr val="FFFF00"/>
            </a:solidFill>
          </a:endParaRPr>
        </a:p>
      </dgm:t>
    </dgm:pt>
    <dgm:pt modelId="{6A94F557-5904-4D2F-ADC4-E5E114A41A22}" type="parTrans" cxnId="{6F2C2B53-5DDB-4471-8275-E508A50803AB}">
      <dgm:prSet/>
      <dgm:spPr/>
      <dgm:t>
        <a:bodyPr/>
        <a:lstStyle/>
        <a:p>
          <a:endParaRPr lang="zh-CN" altLang="en-US"/>
        </a:p>
      </dgm:t>
    </dgm:pt>
    <dgm:pt modelId="{5B3BD9EA-2924-4982-9CAF-0B762CF2D392}" type="sibTrans" cxnId="{6F2C2B53-5DDB-4471-8275-E508A50803AB}">
      <dgm:prSet/>
      <dgm:spPr/>
      <dgm:t>
        <a:bodyPr/>
        <a:lstStyle/>
        <a:p>
          <a:endParaRPr lang="zh-CN" altLang="en-US"/>
        </a:p>
      </dgm:t>
    </dgm:pt>
    <dgm:pt modelId="{161D1657-F626-4C0A-81EE-2C2D2301283F}">
      <dgm:prSet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Variation Autoencoder</a:t>
          </a:r>
          <a:endParaRPr lang="zh-CN" altLang="en-US" dirty="0">
            <a:solidFill>
              <a:schemeClr val="bg1"/>
            </a:solidFill>
          </a:endParaRPr>
        </a:p>
      </dgm:t>
    </dgm:pt>
    <dgm:pt modelId="{EBEA1EEE-8A21-4F5D-A118-98CA85368EE2}" type="parTrans" cxnId="{E26EE596-76F0-48C3-A0BB-68529BD73A81}">
      <dgm:prSet/>
      <dgm:spPr/>
      <dgm:t>
        <a:bodyPr/>
        <a:lstStyle/>
        <a:p>
          <a:endParaRPr lang="zh-CN" altLang="en-US"/>
        </a:p>
      </dgm:t>
    </dgm:pt>
    <dgm:pt modelId="{AA938114-1D6E-4F28-9E2F-D7C98A0310B7}" type="sibTrans" cxnId="{E26EE596-76F0-48C3-A0BB-68529BD73A81}">
      <dgm:prSet/>
      <dgm:spPr/>
      <dgm:t>
        <a:bodyPr/>
        <a:lstStyle/>
        <a:p>
          <a:endParaRPr lang="zh-CN" altLang="en-US"/>
        </a:p>
      </dgm:t>
    </dgm:pt>
    <dgm:pt modelId="{C67C8C00-D756-47AE-9B1E-AA8F615C98B2}" type="pres">
      <dgm:prSet presAssocID="{F7D0038F-AF57-47AF-BAFF-1E61234EED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83EB73E-FFC9-4DDB-BACB-866A2EC907DE}" type="pres">
      <dgm:prSet presAssocID="{D5089E00-F96C-443F-B482-978F8A7E0B90}" presName="root1" presStyleCnt="0"/>
      <dgm:spPr/>
    </dgm:pt>
    <dgm:pt modelId="{2D45D332-AF8A-41C7-86AB-8EBB99C1878F}" type="pres">
      <dgm:prSet presAssocID="{D5089E00-F96C-443F-B482-978F8A7E0B90}" presName="LevelOneTextNode" presStyleLbl="node0" presStyleIdx="0" presStyleCnt="1">
        <dgm:presLayoutVars>
          <dgm:chPref val="3"/>
        </dgm:presLayoutVars>
      </dgm:prSet>
      <dgm:spPr/>
    </dgm:pt>
    <dgm:pt modelId="{5AB79296-60C9-4BC4-A2FF-C0FA317A6F1E}" type="pres">
      <dgm:prSet presAssocID="{D5089E00-F96C-443F-B482-978F8A7E0B90}" presName="level2hierChild" presStyleCnt="0"/>
      <dgm:spPr/>
    </dgm:pt>
    <dgm:pt modelId="{10EB184B-00EC-4D9A-81E8-C9412C125DEC}" type="pres">
      <dgm:prSet presAssocID="{7BCBAED4-3EA0-43AD-A770-22452C7C33CC}" presName="conn2-1" presStyleLbl="parChTrans1D2" presStyleIdx="0" presStyleCnt="2"/>
      <dgm:spPr/>
    </dgm:pt>
    <dgm:pt modelId="{823D0135-4E9F-45E7-A532-7BDD4E0E59D5}" type="pres">
      <dgm:prSet presAssocID="{7BCBAED4-3EA0-43AD-A770-22452C7C33CC}" presName="connTx" presStyleLbl="parChTrans1D2" presStyleIdx="0" presStyleCnt="2"/>
      <dgm:spPr/>
    </dgm:pt>
    <dgm:pt modelId="{179A3EC0-7225-4947-A0D6-975E8D412B5D}" type="pres">
      <dgm:prSet presAssocID="{4C52937F-CF62-4847-8D6C-BD22277030B8}" presName="root2" presStyleCnt="0"/>
      <dgm:spPr/>
    </dgm:pt>
    <dgm:pt modelId="{593459D0-9190-4A29-8462-9EA3E70BD6A2}" type="pres">
      <dgm:prSet presAssocID="{4C52937F-CF62-4847-8D6C-BD22277030B8}" presName="LevelTwoTextNode" presStyleLbl="node2" presStyleIdx="0" presStyleCnt="2" custScaleX="119227">
        <dgm:presLayoutVars>
          <dgm:chPref val="3"/>
        </dgm:presLayoutVars>
      </dgm:prSet>
      <dgm:spPr/>
    </dgm:pt>
    <dgm:pt modelId="{06058BA9-F9E9-4944-8917-91D5D59DA642}" type="pres">
      <dgm:prSet presAssocID="{4C52937F-CF62-4847-8D6C-BD22277030B8}" presName="level3hierChild" presStyleCnt="0"/>
      <dgm:spPr/>
    </dgm:pt>
    <dgm:pt modelId="{1A89BC2D-DEB7-45F5-AD6C-F2F11F8CB0BC}" type="pres">
      <dgm:prSet presAssocID="{85B27A17-70A6-4F90-9CC7-2F70E0AFFD77}" presName="conn2-1" presStyleLbl="parChTrans1D3" presStyleIdx="0" presStyleCnt="5"/>
      <dgm:spPr/>
    </dgm:pt>
    <dgm:pt modelId="{BFAD7268-9ABC-4AE0-86BA-FCEEA2171FF7}" type="pres">
      <dgm:prSet presAssocID="{85B27A17-70A6-4F90-9CC7-2F70E0AFFD77}" presName="connTx" presStyleLbl="parChTrans1D3" presStyleIdx="0" presStyleCnt="5"/>
      <dgm:spPr/>
    </dgm:pt>
    <dgm:pt modelId="{814BF229-F9B6-4115-8140-DA9AF3114103}" type="pres">
      <dgm:prSet presAssocID="{D3A27E0D-4C26-4C8D-9DCB-61BD203C4A09}" presName="root2" presStyleCnt="0"/>
      <dgm:spPr/>
    </dgm:pt>
    <dgm:pt modelId="{436EA0F0-1CBD-4753-980D-D85507A82755}" type="pres">
      <dgm:prSet presAssocID="{D3A27E0D-4C26-4C8D-9DCB-61BD203C4A09}" presName="LevelTwoTextNode" presStyleLbl="node3" presStyleIdx="0" presStyleCnt="5" custScaleX="133538">
        <dgm:presLayoutVars>
          <dgm:chPref val="3"/>
        </dgm:presLayoutVars>
      </dgm:prSet>
      <dgm:spPr/>
    </dgm:pt>
    <dgm:pt modelId="{F19947E2-2D7F-4BDC-BB5E-85BC58D8D291}" type="pres">
      <dgm:prSet presAssocID="{D3A27E0D-4C26-4C8D-9DCB-61BD203C4A09}" presName="level3hierChild" presStyleCnt="0"/>
      <dgm:spPr/>
    </dgm:pt>
    <dgm:pt modelId="{01D4ABCA-F69C-4388-AC8A-C90A8667B3EA}" type="pres">
      <dgm:prSet presAssocID="{B6A32BDB-6B0F-4F2E-91C5-9DFB895E4EBF}" presName="conn2-1" presStyleLbl="parChTrans1D3" presStyleIdx="1" presStyleCnt="5"/>
      <dgm:spPr/>
    </dgm:pt>
    <dgm:pt modelId="{9DD785E5-9485-4613-890C-A5650423286B}" type="pres">
      <dgm:prSet presAssocID="{B6A32BDB-6B0F-4F2E-91C5-9DFB895E4EBF}" presName="connTx" presStyleLbl="parChTrans1D3" presStyleIdx="1" presStyleCnt="5"/>
      <dgm:spPr/>
    </dgm:pt>
    <dgm:pt modelId="{03231025-2A68-405B-8A60-18F931565E8B}" type="pres">
      <dgm:prSet presAssocID="{392029C9-A3A8-4E81-A696-6274206E1796}" presName="root2" presStyleCnt="0"/>
      <dgm:spPr/>
    </dgm:pt>
    <dgm:pt modelId="{074ADDCE-DBAB-4ADB-8FF3-4035C693F2C4}" type="pres">
      <dgm:prSet presAssocID="{392029C9-A3A8-4E81-A696-6274206E1796}" presName="LevelTwoTextNode" presStyleLbl="node3" presStyleIdx="1" presStyleCnt="5" custScaleX="133538">
        <dgm:presLayoutVars>
          <dgm:chPref val="3"/>
        </dgm:presLayoutVars>
      </dgm:prSet>
      <dgm:spPr/>
    </dgm:pt>
    <dgm:pt modelId="{7FC3FC41-3DC8-4595-89D6-3941009E3424}" type="pres">
      <dgm:prSet presAssocID="{392029C9-A3A8-4E81-A696-6274206E1796}" presName="level3hierChild" presStyleCnt="0"/>
      <dgm:spPr/>
    </dgm:pt>
    <dgm:pt modelId="{98F82B0B-2C49-436D-9ACC-B19AD88C5B54}" type="pres">
      <dgm:prSet presAssocID="{6A94F557-5904-4D2F-ADC4-E5E114A41A22}" presName="conn2-1" presStyleLbl="parChTrans1D3" presStyleIdx="2" presStyleCnt="5"/>
      <dgm:spPr/>
    </dgm:pt>
    <dgm:pt modelId="{7FFDC060-1218-4177-A06D-0B77228E6945}" type="pres">
      <dgm:prSet presAssocID="{6A94F557-5904-4D2F-ADC4-E5E114A41A22}" presName="connTx" presStyleLbl="parChTrans1D3" presStyleIdx="2" presStyleCnt="5"/>
      <dgm:spPr/>
    </dgm:pt>
    <dgm:pt modelId="{BACD5B20-83AA-4109-B185-565AA54134B9}" type="pres">
      <dgm:prSet presAssocID="{AE4A25BF-D065-40A7-9C7D-2D13A8345F84}" presName="root2" presStyleCnt="0"/>
      <dgm:spPr/>
    </dgm:pt>
    <dgm:pt modelId="{5DD9F895-365A-40DE-AC48-E5AC3B779B8F}" type="pres">
      <dgm:prSet presAssocID="{AE4A25BF-D065-40A7-9C7D-2D13A8345F84}" presName="LevelTwoTextNode" presStyleLbl="node3" presStyleIdx="2" presStyleCnt="5" custScaleX="136892">
        <dgm:presLayoutVars>
          <dgm:chPref val="3"/>
        </dgm:presLayoutVars>
      </dgm:prSet>
      <dgm:spPr/>
    </dgm:pt>
    <dgm:pt modelId="{32D160E4-B03E-4A08-9818-18EE91F4E3A3}" type="pres">
      <dgm:prSet presAssocID="{AE4A25BF-D065-40A7-9C7D-2D13A8345F84}" presName="level3hierChild" presStyleCnt="0"/>
      <dgm:spPr/>
    </dgm:pt>
    <dgm:pt modelId="{FF896F8A-3C21-4F1B-94EB-FCE65930E400}" type="pres">
      <dgm:prSet presAssocID="{4A0E445B-0F37-44D1-80F0-85EEE7C9B0D8}" presName="conn2-1" presStyleLbl="parChTrans1D2" presStyleIdx="1" presStyleCnt="2"/>
      <dgm:spPr/>
    </dgm:pt>
    <dgm:pt modelId="{BEEA16CE-B211-410A-8E07-C8066D6F2943}" type="pres">
      <dgm:prSet presAssocID="{4A0E445B-0F37-44D1-80F0-85EEE7C9B0D8}" presName="connTx" presStyleLbl="parChTrans1D2" presStyleIdx="1" presStyleCnt="2"/>
      <dgm:spPr/>
    </dgm:pt>
    <dgm:pt modelId="{F47D0E28-E619-42DD-9FAD-2A48A0F56311}" type="pres">
      <dgm:prSet presAssocID="{6A2710D0-B0E4-41E5-95AD-25793FB5750B}" presName="root2" presStyleCnt="0"/>
      <dgm:spPr/>
    </dgm:pt>
    <dgm:pt modelId="{3516DE26-F565-40CB-BF00-FF49737A55B3}" type="pres">
      <dgm:prSet presAssocID="{6A2710D0-B0E4-41E5-95AD-25793FB5750B}" presName="LevelTwoTextNode" presStyleLbl="node2" presStyleIdx="1" presStyleCnt="2" custScaleX="118301">
        <dgm:presLayoutVars>
          <dgm:chPref val="3"/>
        </dgm:presLayoutVars>
      </dgm:prSet>
      <dgm:spPr/>
    </dgm:pt>
    <dgm:pt modelId="{533D788A-9F49-4E2A-A14B-FAA05B402F2E}" type="pres">
      <dgm:prSet presAssocID="{6A2710D0-B0E4-41E5-95AD-25793FB5750B}" presName="level3hierChild" presStyleCnt="0"/>
      <dgm:spPr/>
    </dgm:pt>
    <dgm:pt modelId="{F62C56AB-5B7A-4D7A-8652-E82E720D9AB3}" type="pres">
      <dgm:prSet presAssocID="{EEE84D1A-D84A-4EDA-88B8-E56E4234867B}" presName="conn2-1" presStyleLbl="parChTrans1D3" presStyleIdx="3" presStyleCnt="5"/>
      <dgm:spPr/>
    </dgm:pt>
    <dgm:pt modelId="{43C0C618-6D3B-42A8-846C-6DFCF76D367C}" type="pres">
      <dgm:prSet presAssocID="{EEE84D1A-D84A-4EDA-88B8-E56E4234867B}" presName="connTx" presStyleLbl="parChTrans1D3" presStyleIdx="3" presStyleCnt="5"/>
      <dgm:spPr/>
    </dgm:pt>
    <dgm:pt modelId="{C8A0CEBB-9BDF-43DC-BF16-60A1F21E6B6E}" type="pres">
      <dgm:prSet presAssocID="{24305F8C-05C6-492B-ACA3-B7C41406D8A2}" presName="root2" presStyleCnt="0"/>
      <dgm:spPr/>
    </dgm:pt>
    <dgm:pt modelId="{984585A4-9B74-46BA-AE91-0EB689AFD653}" type="pres">
      <dgm:prSet presAssocID="{24305F8C-05C6-492B-ACA3-B7C41406D8A2}" presName="LevelTwoTextNode" presStyleLbl="node3" presStyleIdx="3" presStyleCnt="5" custScaleX="134826">
        <dgm:presLayoutVars>
          <dgm:chPref val="3"/>
        </dgm:presLayoutVars>
      </dgm:prSet>
      <dgm:spPr/>
    </dgm:pt>
    <dgm:pt modelId="{AC750C0B-83BB-483C-BC09-7054525F7932}" type="pres">
      <dgm:prSet presAssocID="{24305F8C-05C6-492B-ACA3-B7C41406D8A2}" presName="level3hierChild" presStyleCnt="0"/>
      <dgm:spPr/>
    </dgm:pt>
    <dgm:pt modelId="{C2F9FE65-B3AC-4CA7-AAB2-B1F75E74579D}" type="pres">
      <dgm:prSet presAssocID="{EBEA1EEE-8A21-4F5D-A118-98CA85368EE2}" presName="conn2-1" presStyleLbl="parChTrans1D3" presStyleIdx="4" presStyleCnt="5"/>
      <dgm:spPr/>
    </dgm:pt>
    <dgm:pt modelId="{EBDC831F-821C-4F13-8004-8EDC6C74EF42}" type="pres">
      <dgm:prSet presAssocID="{EBEA1EEE-8A21-4F5D-A118-98CA85368EE2}" presName="connTx" presStyleLbl="parChTrans1D3" presStyleIdx="4" presStyleCnt="5"/>
      <dgm:spPr/>
    </dgm:pt>
    <dgm:pt modelId="{F9094187-CF7E-4E74-B807-902366A9445A}" type="pres">
      <dgm:prSet presAssocID="{161D1657-F626-4C0A-81EE-2C2D2301283F}" presName="root2" presStyleCnt="0"/>
      <dgm:spPr/>
    </dgm:pt>
    <dgm:pt modelId="{FA35957B-6367-413B-BFDE-60D94D6B48D1}" type="pres">
      <dgm:prSet presAssocID="{161D1657-F626-4C0A-81EE-2C2D2301283F}" presName="LevelTwoTextNode" presStyleLbl="node3" presStyleIdx="4" presStyleCnt="5" custScaleX="135390">
        <dgm:presLayoutVars>
          <dgm:chPref val="3"/>
        </dgm:presLayoutVars>
      </dgm:prSet>
      <dgm:spPr/>
    </dgm:pt>
    <dgm:pt modelId="{7BB1EA5B-25E8-413F-BED4-CA509E3E5A91}" type="pres">
      <dgm:prSet presAssocID="{161D1657-F626-4C0A-81EE-2C2D2301283F}" presName="level3hierChild" presStyleCnt="0"/>
      <dgm:spPr/>
    </dgm:pt>
  </dgm:ptLst>
  <dgm:cxnLst>
    <dgm:cxn modelId="{13CA1112-6B9A-4BF5-AE6D-B0174C2BC2E7}" type="presOf" srcId="{7BCBAED4-3EA0-43AD-A770-22452C7C33CC}" destId="{10EB184B-00EC-4D9A-81E8-C9412C125DEC}" srcOrd="0" destOrd="0" presId="urn:microsoft.com/office/officeart/2005/8/layout/hierarchy2"/>
    <dgm:cxn modelId="{C02FAB14-E573-4D4E-8976-340DE39F61CB}" type="presOf" srcId="{4A0E445B-0F37-44D1-80F0-85EEE7C9B0D8}" destId="{FF896F8A-3C21-4F1B-94EB-FCE65930E400}" srcOrd="0" destOrd="0" presId="urn:microsoft.com/office/officeart/2005/8/layout/hierarchy2"/>
    <dgm:cxn modelId="{84247C1B-EC9A-4DB8-BAD7-FD089C469214}" type="presOf" srcId="{161D1657-F626-4C0A-81EE-2C2D2301283F}" destId="{FA35957B-6367-413B-BFDE-60D94D6B48D1}" srcOrd="0" destOrd="0" presId="urn:microsoft.com/office/officeart/2005/8/layout/hierarchy2"/>
    <dgm:cxn modelId="{4E49F927-3C0D-4B4E-90A6-88EF47051BBA}" type="presOf" srcId="{4C52937F-CF62-4847-8D6C-BD22277030B8}" destId="{593459D0-9190-4A29-8462-9EA3E70BD6A2}" srcOrd="0" destOrd="0" presId="urn:microsoft.com/office/officeart/2005/8/layout/hierarchy2"/>
    <dgm:cxn modelId="{8EFCC92C-D372-4B71-B65F-CB8E4E01006C}" type="presOf" srcId="{B6A32BDB-6B0F-4F2E-91C5-9DFB895E4EBF}" destId="{9DD785E5-9485-4613-890C-A5650423286B}" srcOrd="1" destOrd="0" presId="urn:microsoft.com/office/officeart/2005/8/layout/hierarchy2"/>
    <dgm:cxn modelId="{38F6512F-E4CB-4D79-A629-349CCBE7C44F}" type="presOf" srcId="{6A2710D0-B0E4-41E5-95AD-25793FB5750B}" destId="{3516DE26-F565-40CB-BF00-FF49737A55B3}" srcOrd="0" destOrd="0" presId="urn:microsoft.com/office/officeart/2005/8/layout/hierarchy2"/>
    <dgm:cxn modelId="{54FB5B33-FC96-4278-AE1A-5A1A2906834A}" type="presOf" srcId="{EEE84D1A-D84A-4EDA-88B8-E56E4234867B}" destId="{F62C56AB-5B7A-4D7A-8652-E82E720D9AB3}" srcOrd="0" destOrd="0" presId="urn:microsoft.com/office/officeart/2005/8/layout/hierarchy2"/>
    <dgm:cxn modelId="{F30C1A37-C3E8-40B2-A559-20EAD9C6EA04}" type="presOf" srcId="{EBEA1EEE-8A21-4F5D-A118-98CA85368EE2}" destId="{C2F9FE65-B3AC-4CA7-AAB2-B1F75E74579D}" srcOrd="0" destOrd="0" presId="urn:microsoft.com/office/officeart/2005/8/layout/hierarchy2"/>
    <dgm:cxn modelId="{5E357C3B-2B96-4179-A816-836FF420E60C}" type="presOf" srcId="{EBEA1EEE-8A21-4F5D-A118-98CA85368EE2}" destId="{EBDC831F-821C-4F13-8004-8EDC6C74EF42}" srcOrd="1" destOrd="0" presId="urn:microsoft.com/office/officeart/2005/8/layout/hierarchy2"/>
    <dgm:cxn modelId="{1D9CCE41-571A-4D3F-8DA7-F52E1E17D608}" type="presOf" srcId="{B6A32BDB-6B0F-4F2E-91C5-9DFB895E4EBF}" destId="{01D4ABCA-F69C-4388-AC8A-C90A8667B3EA}" srcOrd="0" destOrd="0" presId="urn:microsoft.com/office/officeart/2005/8/layout/hierarchy2"/>
    <dgm:cxn modelId="{80E56269-CA8D-4163-8BBE-8485E7371D81}" type="presOf" srcId="{85B27A17-70A6-4F90-9CC7-2F70E0AFFD77}" destId="{BFAD7268-9ABC-4AE0-86BA-FCEEA2171FF7}" srcOrd="1" destOrd="0" presId="urn:microsoft.com/office/officeart/2005/8/layout/hierarchy2"/>
    <dgm:cxn modelId="{E6658C6B-DD5E-4541-98D6-FE34E3731B1E}" srcId="{F7D0038F-AF57-47AF-BAFF-1E61234EEDB9}" destId="{D5089E00-F96C-443F-B482-978F8A7E0B90}" srcOrd="0" destOrd="0" parTransId="{DB85B840-7B0A-4606-B709-E55BA6E355A0}" sibTransId="{74F91CD3-F40D-4CE0-A95F-D1709D2ED6AE}"/>
    <dgm:cxn modelId="{FF00AB50-8032-40CB-AC6C-F9EAE3A06603}" type="presOf" srcId="{392029C9-A3A8-4E81-A696-6274206E1796}" destId="{074ADDCE-DBAB-4ADB-8FF3-4035C693F2C4}" srcOrd="0" destOrd="0" presId="urn:microsoft.com/office/officeart/2005/8/layout/hierarchy2"/>
    <dgm:cxn modelId="{6F2C2B53-5DDB-4471-8275-E508A50803AB}" srcId="{4C52937F-CF62-4847-8D6C-BD22277030B8}" destId="{AE4A25BF-D065-40A7-9C7D-2D13A8345F84}" srcOrd="2" destOrd="0" parTransId="{6A94F557-5904-4D2F-ADC4-E5E114A41A22}" sibTransId="{5B3BD9EA-2924-4982-9CAF-0B762CF2D392}"/>
    <dgm:cxn modelId="{8D89D25A-5CEA-4DBB-83B3-B4C8633406DB}" srcId="{4C52937F-CF62-4847-8D6C-BD22277030B8}" destId="{392029C9-A3A8-4E81-A696-6274206E1796}" srcOrd="1" destOrd="0" parTransId="{B6A32BDB-6B0F-4F2E-91C5-9DFB895E4EBF}" sibTransId="{401C5754-1163-4D04-A501-EF8AE722096A}"/>
    <dgm:cxn modelId="{433F8C7B-EE0C-495C-9A9F-B48030C20D48}" type="presOf" srcId="{F7D0038F-AF57-47AF-BAFF-1E61234EEDB9}" destId="{C67C8C00-D756-47AE-9B1E-AA8F615C98B2}" srcOrd="0" destOrd="0" presId="urn:microsoft.com/office/officeart/2005/8/layout/hierarchy2"/>
    <dgm:cxn modelId="{B2F8917D-C60C-4C79-9370-AD83012944BA}" type="presOf" srcId="{EEE84D1A-D84A-4EDA-88B8-E56E4234867B}" destId="{43C0C618-6D3B-42A8-846C-6DFCF76D367C}" srcOrd="1" destOrd="0" presId="urn:microsoft.com/office/officeart/2005/8/layout/hierarchy2"/>
    <dgm:cxn modelId="{AAFCA681-1AB8-44B3-A38B-EFCB5A6D7413}" type="presOf" srcId="{24305F8C-05C6-492B-ACA3-B7C41406D8A2}" destId="{984585A4-9B74-46BA-AE91-0EB689AFD653}" srcOrd="0" destOrd="0" presId="urn:microsoft.com/office/officeart/2005/8/layout/hierarchy2"/>
    <dgm:cxn modelId="{D3C5538B-D0F9-4040-B9E6-179B064CDF6D}" type="presOf" srcId="{85B27A17-70A6-4F90-9CC7-2F70E0AFFD77}" destId="{1A89BC2D-DEB7-45F5-AD6C-F2F11F8CB0BC}" srcOrd="0" destOrd="0" presId="urn:microsoft.com/office/officeart/2005/8/layout/hierarchy2"/>
    <dgm:cxn modelId="{E26EE596-76F0-48C3-A0BB-68529BD73A81}" srcId="{6A2710D0-B0E4-41E5-95AD-25793FB5750B}" destId="{161D1657-F626-4C0A-81EE-2C2D2301283F}" srcOrd="1" destOrd="0" parTransId="{EBEA1EEE-8A21-4F5D-A118-98CA85368EE2}" sibTransId="{AA938114-1D6E-4F28-9E2F-D7C98A0310B7}"/>
    <dgm:cxn modelId="{0F4A259D-CC37-4CFB-9C67-4A6B98AAA5F6}" type="presOf" srcId="{4A0E445B-0F37-44D1-80F0-85EEE7C9B0D8}" destId="{BEEA16CE-B211-410A-8E07-C8066D6F2943}" srcOrd="1" destOrd="0" presId="urn:microsoft.com/office/officeart/2005/8/layout/hierarchy2"/>
    <dgm:cxn modelId="{21A6E6A6-4A25-4023-8C50-1B2BF46DD9B4}" type="presOf" srcId="{7BCBAED4-3EA0-43AD-A770-22452C7C33CC}" destId="{823D0135-4E9F-45E7-A532-7BDD4E0E59D5}" srcOrd="1" destOrd="0" presId="urn:microsoft.com/office/officeart/2005/8/layout/hierarchy2"/>
    <dgm:cxn modelId="{576C41A7-4F15-48A2-85E9-77494DB8CA7D}" srcId="{4C52937F-CF62-4847-8D6C-BD22277030B8}" destId="{D3A27E0D-4C26-4C8D-9DCB-61BD203C4A09}" srcOrd="0" destOrd="0" parTransId="{85B27A17-70A6-4F90-9CC7-2F70E0AFFD77}" sibTransId="{3DC8C08A-0671-4E18-92F7-4343E54B9696}"/>
    <dgm:cxn modelId="{014632AA-7B7A-4BC4-8F8B-4C83A45088BF}" type="presOf" srcId="{D5089E00-F96C-443F-B482-978F8A7E0B90}" destId="{2D45D332-AF8A-41C7-86AB-8EBB99C1878F}" srcOrd="0" destOrd="0" presId="urn:microsoft.com/office/officeart/2005/8/layout/hierarchy2"/>
    <dgm:cxn modelId="{4D8EA6B6-9E74-44DB-A106-37A075C225B7}" srcId="{D5089E00-F96C-443F-B482-978F8A7E0B90}" destId="{6A2710D0-B0E4-41E5-95AD-25793FB5750B}" srcOrd="1" destOrd="0" parTransId="{4A0E445B-0F37-44D1-80F0-85EEE7C9B0D8}" sibTransId="{E445A236-F21E-4C2E-B87A-1036B285B6CE}"/>
    <dgm:cxn modelId="{41ECC1BC-6C7A-4373-B452-7D6986590A22}" srcId="{D5089E00-F96C-443F-B482-978F8A7E0B90}" destId="{4C52937F-CF62-4847-8D6C-BD22277030B8}" srcOrd="0" destOrd="0" parTransId="{7BCBAED4-3EA0-43AD-A770-22452C7C33CC}" sibTransId="{9BF6ED9E-15A7-4839-A557-4E55A811974D}"/>
    <dgm:cxn modelId="{F57758BF-3BFC-4CD5-80B2-C8BE5B322877}" type="presOf" srcId="{6A94F557-5904-4D2F-ADC4-E5E114A41A22}" destId="{7FFDC060-1218-4177-A06D-0B77228E6945}" srcOrd="1" destOrd="0" presId="urn:microsoft.com/office/officeart/2005/8/layout/hierarchy2"/>
    <dgm:cxn modelId="{F00F9FC7-8ACC-4355-B160-6C145A83E41F}" type="presOf" srcId="{D3A27E0D-4C26-4C8D-9DCB-61BD203C4A09}" destId="{436EA0F0-1CBD-4753-980D-D85507A82755}" srcOrd="0" destOrd="0" presId="urn:microsoft.com/office/officeart/2005/8/layout/hierarchy2"/>
    <dgm:cxn modelId="{06FDF5D4-CA6D-48E8-83E4-18F76D96DA56}" srcId="{6A2710D0-B0E4-41E5-95AD-25793FB5750B}" destId="{24305F8C-05C6-492B-ACA3-B7C41406D8A2}" srcOrd="0" destOrd="0" parTransId="{EEE84D1A-D84A-4EDA-88B8-E56E4234867B}" sibTransId="{0A6422AC-AE59-4122-9434-3DD8E5AF701F}"/>
    <dgm:cxn modelId="{3F41E1E7-287D-40EE-B589-C26860E9286F}" type="presOf" srcId="{6A94F557-5904-4D2F-ADC4-E5E114A41A22}" destId="{98F82B0B-2C49-436D-9ACC-B19AD88C5B54}" srcOrd="0" destOrd="0" presId="urn:microsoft.com/office/officeart/2005/8/layout/hierarchy2"/>
    <dgm:cxn modelId="{8A81BAF9-6B6D-4FCB-BF0C-40E66388C2A7}" type="presOf" srcId="{AE4A25BF-D065-40A7-9C7D-2D13A8345F84}" destId="{5DD9F895-365A-40DE-AC48-E5AC3B779B8F}" srcOrd="0" destOrd="0" presId="urn:microsoft.com/office/officeart/2005/8/layout/hierarchy2"/>
    <dgm:cxn modelId="{DA2D547B-E4DD-4E72-84B4-4D3330776305}" type="presParOf" srcId="{C67C8C00-D756-47AE-9B1E-AA8F615C98B2}" destId="{A83EB73E-FFC9-4DDB-BACB-866A2EC907DE}" srcOrd="0" destOrd="0" presId="urn:microsoft.com/office/officeart/2005/8/layout/hierarchy2"/>
    <dgm:cxn modelId="{41123AA8-E466-45DE-9556-76AB7C0ECCF3}" type="presParOf" srcId="{A83EB73E-FFC9-4DDB-BACB-866A2EC907DE}" destId="{2D45D332-AF8A-41C7-86AB-8EBB99C1878F}" srcOrd="0" destOrd="0" presId="urn:microsoft.com/office/officeart/2005/8/layout/hierarchy2"/>
    <dgm:cxn modelId="{F441A615-F609-44DD-B9A8-E9CDFE254DE9}" type="presParOf" srcId="{A83EB73E-FFC9-4DDB-BACB-866A2EC907DE}" destId="{5AB79296-60C9-4BC4-A2FF-C0FA317A6F1E}" srcOrd="1" destOrd="0" presId="urn:microsoft.com/office/officeart/2005/8/layout/hierarchy2"/>
    <dgm:cxn modelId="{35E902B8-AE17-4D7A-9882-EE9B44A77241}" type="presParOf" srcId="{5AB79296-60C9-4BC4-A2FF-C0FA317A6F1E}" destId="{10EB184B-00EC-4D9A-81E8-C9412C125DEC}" srcOrd="0" destOrd="0" presId="urn:microsoft.com/office/officeart/2005/8/layout/hierarchy2"/>
    <dgm:cxn modelId="{5DAEE07D-D084-41FA-A112-8CC9C3471C8B}" type="presParOf" srcId="{10EB184B-00EC-4D9A-81E8-C9412C125DEC}" destId="{823D0135-4E9F-45E7-A532-7BDD4E0E59D5}" srcOrd="0" destOrd="0" presId="urn:microsoft.com/office/officeart/2005/8/layout/hierarchy2"/>
    <dgm:cxn modelId="{E4B91EF4-15B4-447A-8BF9-6AC8F1C493F0}" type="presParOf" srcId="{5AB79296-60C9-4BC4-A2FF-C0FA317A6F1E}" destId="{179A3EC0-7225-4947-A0D6-975E8D412B5D}" srcOrd="1" destOrd="0" presId="urn:microsoft.com/office/officeart/2005/8/layout/hierarchy2"/>
    <dgm:cxn modelId="{2C1FC393-B91C-4893-AD02-DBDF37F9C42B}" type="presParOf" srcId="{179A3EC0-7225-4947-A0D6-975E8D412B5D}" destId="{593459D0-9190-4A29-8462-9EA3E70BD6A2}" srcOrd="0" destOrd="0" presId="urn:microsoft.com/office/officeart/2005/8/layout/hierarchy2"/>
    <dgm:cxn modelId="{C3ADF422-5900-4644-A9F9-02243526C5E1}" type="presParOf" srcId="{179A3EC0-7225-4947-A0D6-975E8D412B5D}" destId="{06058BA9-F9E9-4944-8917-91D5D59DA642}" srcOrd="1" destOrd="0" presId="urn:microsoft.com/office/officeart/2005/8/layout/hierarchy2"/>
    <dgm:cxn modelId="{E561B468-8E34-4A71-8FFC-073CEDF05D8A}" type="presParOf" srcId="{06058BA9-F9E9-4944-8917-91D5D59DA642}" destId="{1A89BC2D-DEB7-45F5-AD6C-F2F11F8CB0BC}" srcOrd="0" destOrd="0" presId="urn:microsoft.com/office/officeart/2005/8/layout/hierarchy2"/>
    <dgm:cxn modelId="{F11B3B78-89B0-4161-ABA1-3E93F0427F5C}" type="presParOf" srcId="{1A89BC2D-DEB7-45F5-AD6C-F2F11F8CB0BC}" destId="{BFAD7268-9ABC-4AE0-86BA-FCEEA2171FF7}" srcOrd="0" destOrd="0" presId="urn:microsoft.com/office/officeart/2005/8/layout/hierarchy2"/>
    <dgm:cxn modelId="{C6DBB17E-9F78-4085-8204-C10058763C5A}" type="presParOf" srcId="{06058BA9-F9E9-4944-8917-91D5D59DA642}" destId="{814BF229-F9B6-4115-8140-DA9AF3114103}" srcOrd="1" destOrd="0" presId="urn:microsoft.com/office/officeart/2005/8/layout/hierarchy2"/>
    <dgm:cxn modelId="{173B0108-8B9E-48C2-AE59-66057F948ED8}" type="presParOf" srcId="{814BF229-F9B6-4115-8140-DA9AF3114103}" destId="{436EA0F0-1CBD-4753-980D-D85507A82755}" srcOrd="0" destOrd="0" presId="urn:microsoft.com/office/officeart/2005/8/layout/hierarchy2"/>
    <dgm:cxn modelId="{8E662B53-C3FC-4852-AD15-C3E16F56F2A0}" type="presParOf" srcId="{814BF229-F9B6-4115-8140-DA9AF3114103}" destId="{F19947E2-2D7F-4BDC-BB5E-85BC58D8D291}" srcOrd="1" destOrd="0" presId="urn:microsoft.com/office/officeart/2005/8/layout/hierarchy2"/>
    <dgm:cxn modelId="{5307057E-183D-48EF-B31B-8518BC01BD32}" type="presParOf" srcId="{06058BA9-F9E9-4944-8917-91D5D59DA642}" destId="{01D4ABCA-F69C-4388-AC8A-C90A8667B3EA}" srcOrd="2" destOrd="0" presId="urn:microsoft.com/office/officeart/2005/8/layout/hierarchy2"/>
    <dgm:cxn modelId="{6061CE3A-D00D-4743-9EF3-AB0B205029A7}" type="presParOf" srcId="{01D4ABCA-F69C-4388-AC8A-C90A8667B3EA}" destId="{9DD785E5-9485-4613-890C-A5650423286B}" srcOrd="0" destOrd="0" presId="urn:microsoft.com/office/officeart/2005/8/layout/hierarchy2"/>
    <dgm:cxn modelId="{CFCC162D-DBC4-4999-ACE0-F98C2D08C6EC}" type="presParOf" srcId="{06058BA9-F9E9-4944-8917-91D5D59DA642}" destId="{03231025-2A68-405B-8A60-18F931565E8B}" srcOrd="3" destOrd="0" presId="urn:microsoft.com/office/officeart/2005/8/layout/hierarchy2"/>
    <dgm:cxn modelId="{4AF4CC91-D01F-4EE6-B43A-08300217D3F1}" type="presParOf" srcId="{03231025-2A68-405B-8A60-18F931565E8B}" destId="{074ADDCE-DBAB-4ADB-8FF3-4035C693F2C4}" srcOrd="0" destOrd="0" presId="urn:microsoft.com/office/officeart/2005/8/layout/hierarchy2"/>
    <dgm:cxn modelId="{3D8B60EB-6F9C-419A-8591-8DBA6CD0C016}" type="presParOf" srcId="{03231025-2A68-405B-8A60-18F931565E8B}" destId="{7FC3FC41-3DC8-4595-89D6-3941009E3424}" srcOrd="1" destOrd="0" presId="urn:microsoft.com/office/officeart/2005/8/layout/hierarchy2"/>
    <dgm:cxn modelId="{E9E4A3A1-95B4-4C51-ADCD-17BF0C5466E8}" type="presParOf" srcId="{06058BA9-F9E9-4944-8917-91D5D59DA642}" destId="{98F82B0B-2C49-436D-9ACC-B19AD88C5B54}" srcOrd="4" destOrd="0" presId="urn:microsoft.com/office/officeart/2005/8/layout/hierarchy2"/>
    <dgm:cxn modelId="{55A83ADB-085B-4655-A3E1-2F693DA043D3}" type="presParOf" srcId="{98F82B0B-2C49-436D-9ACC-B19AD88C5B54}" destId="{7FFDC060-1218-4177-A06D-0B77228E6945}" srcOrd="0" destOrd="0" presId="urn:microsoft.com/office/officeart/2005/8/layout/hierarchy2"/>
    <dgm:cxn modelId="{E0938EBC-3D0B-443D-B43C-3D3F58D6A89E}" type="presParOf" srcId="{06058BA9-F9E9-4944-8917-91D5D59DA642}" destId="{BACD5B20-83AA-4109-B185-565AA54134B9}" srcOrd="5" destOrd="0" presId="urn:microsoft.com/office/officeart/2005/8/layout/hierarchy2"/>
    <dgm:cxn modelId="{783A5F16-F46F-4936-A9E4-8E160CA20768}" type="presParOf" srcId="{BACD5B20-83AA-4109-B185-565AA54134B9}" destId="{5DD9F895-365A-40DE-AC48-E5AC3B779B8F}" srcOrd="0" destOrd="0" presId="urn:microsoft.com/office/officeart/2005/8/layout/hierarchy2"/>
    <dgm:cxn modelId="{BBA1617D-AB5F-4FAF-A3D8-9E39274F747E}" type="presParOf" srcId="{BACD5B20-83AA-4109-B185-565AA54134B9}" destId="{32D160E4-B03E-4A08-9818-18EE91F4E3A3}" srcOrd="1" destOrd="0" presId="urn:microsoft.com/office/officeart/2005/8/layout/hierarchy2"/>
    <dgm:cxn modelId="{DBD80667-F365-4E7C-9EC4-000D89682C7F}" type="presParOf" srcId="{5AB79296-60C9-4BC4-A2FF-C0FA317A6F1E}" destId="{FF896F8A-3C21-4F1B-94EB-FCE65930E400}" srcOrd="2" destOrd="0" presId="urn:microsoft.com/office/officeart/2005/8/layout/hierarchy2"/>
    <dgm:cxn modelId="{B509D091-A1C4-4421-B8EF-DE11FE3115D6}" type="presParOf" srcId="{FF896F8A-3C21-4F1B-94EB-FCE65930E400}" destId="{BEEA16CE-B211-410A-8E07-C8066D6F2943}" srcOrd="0" destOrd="0" presId="urn:microsoft.com/office/officeart/2005/8/layout/hierarchy2"/>
    <dgm:cxn modelId="{C3255053-0D32-419F-8895-7C95286279F8}" type="presParOf" srcId="{5AB79296-60C9-4BC4-A2FF-C0FA317A6F1E}" destId="{F47D0E28-E619-42DD-9FAD-2A48A0F56311}" srcOrd="3" destOrd="0" presId="urn:microsoft.com/office/officeart/2005/8/layout/hierarchy2"/>
    <dgm:cxn modelId="{1737EA9A-9D35-47E7-A0E4-91BB18FC9FC3}" type="presParOf" srcId="{F47D0E28-E619-42DD-9FAD-2A48A0F56311}" destId="{3516DE26-F565-40CB-BF00-FF49737A55B3}" srcOrd="0" destOrd="0" presId="urn:microsoft.com/office/officeart/2005/8/layout/hierarchy2"/>
    <dgm:cxn modelId="{527E27F0-F6CC-4094-B639-F8EE61015324}" type="presParOf" srcId="{F47D0E28-E619-42DD-9FAD-2A48A0F56311}" destId="{533D788A-9F49-4E2A-A14B-FAA05B402F2E}" srcOrd="1" destOrd="0" presId="urn:microsoft.com/office/officeart/2005/8/layout/hierarchy2"/>
    <dgm:cxn modelId="{2257F579-3C74-47D9-9669-AA48BB49763D}" type="presParOf" srcId="{533D788A-9F49-4E2A-A14B-FAA05B402F2E}" destId="{F62C56AB-5B7A-4D7A-8652-E82E720D9AB3}" srcOrd="0" destOrd="0" presId="urn:microsoft.com/office/officeart/2005/8/layout/hierarchy2"/>
    <dgm:cxn modelId="{4688AB00-6273-4611-ADE6-EED217C41BAB}" type="presParOf" srcId="{F62C56AB-5B7A-4D7A-8652-E82E720D9AB3}" destId="{43C0C618-6D3B-42A8-846C-6DFCF76D367C}" srcOrd="0" destOrd="0" presId="urn:microsoft.com/office/officeart/2005/8/layout/hierarchy2"/>
    <dgm:cxn modelId="{1AE49C0F-02D4-4CC5-93BB-97889CB4423A}" type="presParOf" srcId="{533D788A-9F49-4E2A-A14B-FAA05B402F2E}" destId="{C8A0CEBB-9BDF-43DC-BF16-60A1F21E6B6E}" srcOrd="1" destOrd="0" presId="urn:microsoft.com/office/officeart/2005/8/layout/hierarchy2"/>
    <dgm:cxn modelId="{5222E185-D0E6-4DC4-886A-BC37D17CBDB9}" type="presParOf" srcId="{C8A0CEBB-9BDF-43DC-BF16-60A1F21E6B6E}" destId="{984585A4-9B74-46BA-AE91-0EB689AFD653}" srcOrd="0" destOrd="0" presId="urn:microsoft.com/office/officeart/2005/8/layout/hierarchy2"/>
    <dgm:cxn modelId="{383DF543-65DA-417C-B37C-561B3177F288}" type="presParOf" srcId="{C8A0CEBB-9BDF-43DC-BF16-60A1F21E6B6E}" destId="{AC750C0B-83BB-483C-BC09-7054525F7932}" srcOrd="1" destOrd="0" presId="urn:microsoft.com/office/officeart/2005/8/layout/hierarchy2"/>
    <dgm:cxn modelId="{F1A1ADA6-F133-4AC3-8EDE-3888EF0F56CB}" type="presParOf" srcId="{533D788A-9F49-4E2A-A14B-FAA05B402F2E}" destId="{C2F9FE65-B3AC-4CA7-AAB2-B1F75E74579D}" srcOrd="2" destOrd="0" presId="urn:microsoft.com/office/officeart/2005/8/layout/hierarchy2"/>
    <dgm:cxn modelId="{2ADDD2BA-8A4F-4525-97BB-5F6D6227648A}" type="presParOf" srcId="{C2F9FE65-B3AC-4CA7-AAB2-B1F75E74579D}" destId="{EBDC831F-821C-4F13-8004-8EDC6C74EF42}" srcOrd="0" destOrd="0" presId="urn:microsoft.com/office/officeart/2005/8/layout/hierarchy2"/>
    <dgm:cxn modelId="{D947BDF9-A5F2-463A-9D51-ED21B849006E}" type="presParOf" srcId="{533D788A-9F49-4E2A-A14B-FAA05B402F2E}" destId="{F9094187-CF7E-4E74-B807-902366A9445A}" srcOrd="3" destOrd="0" presId="urn:microsoft.com/office/officeart/2005/8/layout/hierarchy2"/>
    <dgm:cxn modelId="{16498DEB-4232-4770-B688-C3C60192C096}" type="presParOf" srcId="{F9094187-CF7E-4E74-B807-902366A9445A}" destId="{FA35957B-6367-413B-BFDE-60D94D6B48D1}" srcOrd="0" destOrd="0" presId="urn:microsoft.com/office/officeart/2005/8/layout/hierarchy2"/>
    <dgm:cxn modelId="{0D43E2FD-956C-48E8-B770-0077F844EEFB}" type="presParOf" srcId="{F9094187-CF7E-4E74-B807-902366A9445A}" destId="{7BB1EA5B-25E8-413F-BED4-CA509E3E5A9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FE3A474-226C-4260-AE38-66D52B1B522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BB1A463-BCAB-4108-AFED-78D135B4A849}">
      <dgm:prSet phldrT="[文本]" custT="1"/>
      <dgm:spPr>
        <a:solidFill>
          <a:srgbClr val="C3C3C1"/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9E8786C4-0C90-4F74-B051-0E1918655570}" type="parTrans" cxnId="{9DAB8392-DBEA-48A4-8BBE-84C41BB46CA1}">
      <dgm:prSet/>
      <dgm:spPr/>
      <dgm:t>
        <a:bodyPr/>
        <a:lstStyle/>
        <a:p>
          <a:endParaRPr lang="zh-CN" altLang="en-US"/>
        </a:p>
      </dgm:t>
    </dgm:pt>
    <dgm:pt modelId="{05CB009E-D2C6-4A76-A743-B20F3045CC27}" type="sibTrans" cxnId="{9DAB8392-DBEA-48A4-8BBE-84C41BB46CA1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5C58F720-A670-4875-959D-028AB02511E2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42BE3F39-459C-431B-B028-01727479BA19}" type="parTrans" cxnId="{4EAA4072-1364-44C2-8ED6-38100C9FAF25}">
      <dgm:prSet/>
      <dgm:spPr/>
      <dgm:t>
        <a:bodyPr/>
        <a:lstStyle/>
        <a:p>
          <a:endParaRPr lang="zh-CN" altLang="en-US"/>
        </a:p>
      </dgm:t>
    </dgm:pt>
    <dgm:pt modelId="{C5B8601C-9B7F-4135-A52B-D4B70AB38659}" type="sibTrans" cxnId="{4EAA4072-1364-44C2-8ED6-38100C9FAF25}">
      <dgm:prSet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Exact 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Approximate inference </a:t>
          </a:r>
          <a:endParaRPr lang="zh-CN" altLang="en-US" sz="1200" b="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D6722628-A813-4F71-B6B6-436E9EF928E5}">
      <dgm:prSet phldrT="[文本]" custT="1"/>
      <dgm:spPr>
        <a:solidFill>
          <a:srgbClr val="C3C3C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71B51EA0-BEBB-4617-81F6-34CF1E766756}" type="parTrans" cxnId="{51781AA4-D32A-495D-9E03-627B6F959A81}">
      <dgm:prSet/>
      <dgm:spPr/>
      <dgm:t>
        <a:bodyPr/>
        <a:lstStyle/>
        <a:p>
          <a:endParaRPr lang="zh-CN" altLang="en-US"/>
        </a:p>
      </dgm:t>
    </dgm:pt>
    <dgm:pt modelId="{09A84AF1-42C8-459C-881D-B82B72D550E9}" type="sibTrans" cxnId="{51781AA4-D32A-495D-9E03-627B6F959A81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gm:t>
    </dgm:pt>
    <dgm:pt modelId="{E53B1F84-D050-49BB-8A82-F1627999751F}" type="pres">
      <dgm:prSet presAssocID="{1FE3A474-226C-4260-AE38-66D52B1B5229}" presName="Name0" presStyleCnt="0">
        <dgm:presLayoutVars>
          <dgm:chMax/>
          <dgm:chPref/>
          <dgm:dir/>
          <dgm:animLvl val="lvl"/>
        </dgm:presLayoutVars>
      </dgm:prSet>
      <dgm:spPr/>
    </dgm:pt>
    <dgm:pt modelId="{F2FC967B-E364-4BCA-9747-A7CD34BF1283}" type="pres">
      <dgm:prSet presAssocID="{2BB1A463-BCAB-4108-AFED-78D135B4A849}" presName="composite" presStyleCnt="0"/>
      <dgm:spPr/>
    </dgm:pt>
    <dgm:pt modelId="{A0CCF8B5-8490-456C-B168-8C919E7B9118}" type="pres">
      <dgm:prSet presAssocID="{2BB1A463-BCAB-4108-AFED-78D135B4A84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D324757-9AD7-4893-BE7F-AFA867FB64BE}" type="pres">
      <dgm:prSet presAssocID="{2BB1A463-BCAB-4108-AFED-78D135B4A84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486DD8C-40E9-4956-9EE5-4A20346FFAFA}" type="pres">
      <dgm:prSet presAssocID="{2BB1A463-BCAB-4108-AFED-78D135B4A849}" presName="BalanceSpacing" presStyleCnt="0"/>
      <dgm:spPr/>
    </dgm:pt>
    <dgm:pt modelId="{091934DE-A4F4-4678-91BC-70DEDDBE4BC7}" type="pres">
      <dgm:prSet presAssocID="{2BB1A463-BCAB-4108-AFED-78D135B4A849}" presName="BalanceSpacing1" presStyleCnt="0"/>
      <dgm:spPr/>
    </dgm:pt>
    <dgm:pt modelId="{AC226B8C-617F-4DAA-8F7B-2411EC82EE04}" type="pres">
      <dgm:prSet presAssocID="{05CB009E-D2C6-4A76-A743-B20F3045CC27}" presName="Accent1Text" presStyleLbl="node1" presStyleIdx="1" presStyleCnt="6"/>
      <dgm:spPr/>
    </dgm:pt>
    <dgm:pt modelId="{F4F35B80-8119-49F5-9528-C7C8747746BA}" type="pres">
      <dgm:prSet presAssocID="{05CB009E-D2C6-4A76-A743-B20F3045CC27}" presName="spaceBetweenRectangles" presStyleCnt="0"/>
      <dgm:spPr/>
    </dgm:pt>
    <dgm:pt modelId="{26A3F5E8-5661-4D0D-918C-879F267CC561}" type="pres">
      <dgm:prSet presAssocID="{5C58F720-A670-4875-959D-028AB02511E2}" presName="composite" presStyleCnt="0"/>
      <dgm:spPr/>
    </dgm:pt>
    <dgm:pt modelId="{319C4F06-CEA3-4B3F-9D4E-D74BDA1338C0}" type="pres">
      <dgm:prSet presAssocID="{5C58F720-A670-4875-959D-028AB02511E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FABB7C0-D8BB-4F86-BF07-8B791D9F501C}" type="pres">
      <dgm:prSet presAssocID="{5C58F720-A670-4875-959D-028AB02511E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325743C-E895-415D-BF6F-1350068E73C7}" type="pres">
      <dgm:prSet presAssocID="{5C58F720-A670-4875-959D-028AB02511E2}" presName="BalanceSpacing" presStyleCnt="0"/>
      <dgm:spPr/>
    </dgm:pt>
    <dgm:pt modelId="{9C2EEC10-1C9B-4ED8-8CF6-1DDA34B007A7}" type="pres">
      <dgm:prSet presAssocID="{5C58F720-A670-4875-959D-028AB02511E2}" presName="BalanceSpacing1" presStyleCnt="0"/>
      <dgm:spPr/>
    </dgm:pt>
    <dgm:pt modelId="{C12C93F3-A142-4C58-B1ED-0198903606AA}" type="pres">
      <dgm:prSet presAssocID="{C5B8601C-9B7F-4135-A52B-D4B70AB38659}" presName="Accent1Text" presStyleLbl="node1" presStyleIdx="3" presStyleCnt="6" custLinFactX="-100000" custLinFactNeighborX="-112781" custLinFactNeighborY="0"/>
      <dgm:spPr/>
    </dgm:pt>
    <dgm:pt modelId="{A24F189C-5A4A-4E4F-9474-FD92EC3E7B4C}" type="pres">
      <dgm:prSet presAssocID="{C5B8601C-9B7F-4135-A52B-D4B70AB38659}" presName="spaceBetweenRectangles" presStyleCnt="0"/>
      <dgm:spPr/>
    </dgm:pt>
    <dgm:pt modelId="{786498ED-EB5A-49A6-871E-5E1C86F035BB}" type="pres">
      <dgm:prSet presAssocID="{D6722628-A813-4F71-B6B6-436E9EF928E5}" presName="composite" presStyleCnt="0"/>
      <dgm:spPr/>
    </dgm:pt>
    <dgm:pt modelId="{2399D570-07ED-44EB-884A-06A1F13836F1}" type="pres">
      <dgm:prSet presAssocID="{D6722628-A813-4F71-B6B6-436E9EF928E5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1933D6-5567-4471-97DA-5538BE6C7C18}" type="pres">
      <dgm:prSet presAssocID="{D6722628-A813-4F71-B6B6-436E9EF928E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E9F51-1527-4947-95BB-73D5DDE94843}" type="pres">
      <dgm:prSet presAssocID="{D6722628-A813-4F71-B6B6-436E9EF928E5}" presName="BalanceSpacing" presStyleCnt="0"/>
      <dgm:spPr/>
    </dgm:pt>
    <dgm:pt modelId="{BCFE8E5A-761C-401C-BD3A-8BC5DBBA75E4}" type="pres">
      <dgm:prSet presAssocID="{D6722628-A813-4F71-B6B6-436E9EF928E5}" presName="BalanceSpacing1" presStyleCnt="0"/>
      <dgm:spPr/>
    </dgm:pt>
    <dgm:pt modelId="{109C259F-3E85-4A2C-AC4D-BED40482174D}" type="pres">
      <dgm:prSet presAssocID="{09A84AF1-42C8-459C-881D-B82B72D550E9}" presName="Accent1Text" presStyleLbl="node1" presStyleIdx="5" presStyleCnt="6"/>
      <dgm:spPr/>
    </dgm:pt>
  </dgm:ptLst>
  <dgm:cxnLst>
    <dgm:cxn modelId="{A19E3E35-9783-4915-A0F9-413B5EA1C764}" type="presOf" srcId="{2BB1A463-BCAB-4108-AFED-78D135B4A849}" destId="{A0CCF8B5-8490-456C-B168-8C919E7B9118}" srcOrd="0" destOrd="0" presId="urn:microsoft.com/office/officeart/2008/layout/AlternatingHexagons"/>
    <dgm:cxn modelId="{ED278B36-7E7A-4C0F-99C4-29F018E5C1E2}" type="presOf" srcId="{1FE3A474-226C-4260-AE38-66D52B1B5229}" destId="{E53B1F84-D050-49BB-8A82-F1627999751F}" srcOrd="0" destOrd="0" presId="urn:microsoft.com/office/officeart/2008/layout/AlternatingHexagons"/>
    <dgm:cxn modelId="{7361806E-0872-4EFB-8C70-2D67A435DED3}" type="presOf" srcId="{5C58F720-A670-4875-959D-028AB02511E2}" destId="{319C4F06-CEA3-4B3F-9D4E-D74BDA1338C0}" srcOrd="0" destOrd="0" presId="urn:microsoft.com/office/officeart/2008/layout/AlternatingHexagons"/>
    <dgm:cxn modelId="{4EAA4072-1364-44C2-8ED6-38100C9FAF25}" srcId="{1FE3A474-226C-4260-AE38-66D52B1B5229}" destId="{5C58F720-A670-4875-959D-028AB02511E2}" srcOrd="1" destOrd="0" parTransId="{42BE3F39-459C-431B-B028-01727479BA19}" sibTransId="{C5B8601C-9B7F-4135-A52B-D4B70AB38659}"/>
    <dgm:cxn modelId="{E59D0388-0AC9-4C6B-9794-3866289EAB97}" type="presOf" srcId="{D6722628-A813-4F71-B6B6-436E9EF928E5}" destId="{2399D570-07ED-44EB-884A-06A1F13836F1}" srcOrd="0" destOrd="0" presId="urn:microsoft.com/office/officeart/2008/layout/AlternatingHexagons"/>
    <dgm:cxn modelId="{9DAB8392-DBEA-48A4-8BBE-84C41BB46CA1}" srcId="{1FE3A474-226C-4260-AE38-66D52B1B5229}" destId="{2BB1A463-BCAB-4108-AFED-78D135B4A849}" srcOrd="0" destOrd="0" parTransId="{9E8786C4-0C90-4F74-B051-0E1918655570}" sibTransId="{05CB009E-D2C6-4A76-A743-B20F3045CC27}"/>
    <dgm:cxn modelId="{8B004DA2-DA5A-48E9-AEDA-1D655BD0B87F}" type="presOf" srcId="{05CB009E-D2C6-4A76-A743-B20F3045CC27}" destId="{AC226B8C-617F-4DAA-8F7B-2411EC82EE04}" srcOrd="0" destOrd="0" presId="urn:microsoft.com/office/officeart/2008/layout/AlternatingHexagons"/>
    <dgm:cxn modelId="{51781AA4-D32A-495D-9E03-627B6F959A81}" srcId="{1FE3A474-226C-4260-AE38-66D52B1B5229}" destId="{D6722628-A813-4F71-B6B6-436E9EF928E5}" srcOrd="2" destOrd="0" parTransId="{71B51EA0-BEBB-4617-81F6-34CF1E766756}" sibTransId="{09A84AF1-42C8-459C-881D-B82B72D550E9}"/>
    <dgm:cxn modelId="{1D17DBB0-F78C-4517-A8F0-0E16A5ED881F}" type="presOf" srcId="{09A84AF1-42C8-459C-881D-B82B72D550E9}" destId="{109C259F-3E85-4A2C-AC4D-BED40482174D}" srcOrd="0" destOrd="0" presId="urn:microsoft.com/office/officeart/2008/layout/AlternatingHexagons"/>
    <dgm:cxn modelId="{9FF387BC-6A4D-4608-A129-14803B0CC776}" type="presOf" srcId="{C5B8601C-9B7F-4135-A52B-D4B70AB38659}" destId="{C12C93F3-A142-4C58-B1ED-0198903606AA}" srcOrd="0" destOrd="0" presId="urn:microsoft.com/office/officeart/2008/layout/AlternatingHexagons"/>
    <dgm:cxn modelId="{EF337A43-8B9C-442E-A5D7-C1637EC20503}" type="presParOf" srcId="{E53B1F84-D050-49BB-8A82-F1627999751F}" destId="{F2FC967B-E364-4BCA-9747-A7CD34BF1283}" srcOrd="0" destOrd="0" presId="urn:microsoft.com/office/officeart/2008/layout/AlternatingHexagons"/>
    <dgm:cxn modelId="{BB80BFBA-C3A4-404F-B0F3-23646BE90743}" type="presParOf" srcId="{F2FC967B-E364-4BCA-9747-A7CD34BF1283}" destId="{A0CCF8B5-8490-456C-B168-8C919E7B9118}" srcOrd="0" destOrd="0" presId="urn:microsoft.com/office/officeart/2008/layout/AlternatingHexagons"/>
    <dgm:cxn modelId="{8CF6152B-EE58-48EE-8D04-00E6E2EC87BE}" type="presParOf" srcId="{F2FC967B-E364-4BCA-9747-A7CD34BF1283}" destId="{4D324757-9AD7-4893-BE7F-AFA867FB64BE}" srcOrd="1" destOrd="0" presId="urn:microsoft.com/office/officeart/2008/layout/AlternatingHexagons"/>
    <dgm:cxn modelId="{EB435FB8-E8C9-47C2-8AF0-D87802376688}" type="presParOf" srcId="{F2FC967B-E364-4BCA-9747-A7CD34BF1283}" destId="{5486DD8C-40E9-4956-9EE5-4A20346FFAFA}" srcOrd="2" destOrd="0" presId="urn:microsoft.com/office/officeart/2008/layout/AlternatingHexagons"/>
    <dgm:cxn modelId="{3858C741-3542-4F55-A76B-8045F1BEB28C}" type="presParOf" srcId="{F2FC967B-E364-4BCA-9747-A7CD34BF1283}" destId="{091934DE-A4F4-4678-91BC-70DEDDBE4BC7}" srcOrd="3" destOrd="0" presId="urn:microsoft.com/office/officeart/2008/layout/AlternatingHexagons"/>
    <dgm:cxn modelId="{3AFE61B3-7ED6-4177-9541-6EB229798DAB}" type="presParOf" srcId="{F2FC967B-E364-4BCA-9747-A7CD34BF1283}" destId="{AC226B8C-617F-4DAA-8F7B-2411EC82EE04}" srcOrd="4" destOrd="0" presId="urn:microsoft.com/office/officeart/2008/layout/AlternatingHexagons"/>
    <dgm:cxn modelId="{C4ECF5EC-7C12-4931-9726-89999CA8B080}" type="presParOf" srcId="{E53B1F84-D050-49BB-8A82-F1627999751F}" destId="{F4F35B80-8119-49F5-9528-C7C8747746BA}" srcOrd="1" destOrd="0" presId="urn:microsoft.com/office/officeart/2008/layout/AlternatingHexagons"/>
    <dgm:cxn modelId="{FA08277B-8FF5-4D3F-8000-2270055C5B2C}" type="presParOf" srcId="{E53B1F84-D050-49BB-8A82-F1627999751F}" destId="{26A3F5E8-5661-4D0D-918C-879F267CC561}" srcOrd="2" destOrd="0" presId="urn:microsoft.com/office/officeart/2008/layout/AlternatingHexagons"/>
    <dgm:cxn modelId="{807BB4DD-5DE9-40D4-8EB1-99A0429872DF}" type="presParOf" srcId="{26A3F5E8-5661-4D0D-918C-879F267CC561}" destId="{319C4F06-CEA3-4B3F-9D4E-D74BDA1338C0}" srcOrd="0" destOrd="0" presId="urn:microsoft.com/office/officeart/2008/layout/AlternatingHexagons"/>
    <dgm:cxn modelId="{44279D89-6458-42E7-B3C6-0C0F4C6C1869}" type="presParOf" srcId="{26A3F5E8-5661-4D0D-918C-879F267CC561}" destId="{3FABB7C0-D8BB-4F86-BF07-8B791D9F501C}" srcOrd="1" destOrd="0" presId="urn:microsoft.com/office/officeart/2008/layout/AlternatingHexagons"/>
    <dgm:cxn modelId="{EF17813A-0491-48D8-B1DF-0EE7F1B15D74}" type="presParOf" srcId="{26A3F5E8-5661-4D0D-918C-879F267CC561}" destId="{E325743C-E895-415D-BF6F-1350068E73C7}" srcOrd="2" destOrd="0" presId="urn:microsoft.com/office/officeart/2008/layout/AlternatingHexagons"/>
    <dgm:cxn modelId="{DAE94BFD-9890-491A-B730-1E3F7DA6D6E3}" type="presParOf" srcId="{26A3F5E8-5661-4D0D-918C-879F267CC561}" destId="{9C2EEC10-1C9B-4ED8-8CF6-1DDA34B007A7}" srcOrd="3" destOrd="0" presId="urn:microsoft.com/office/officeart/2008/layout/AlternatingHexagons"/>
    <dgm:cxn modelId="{00840878-8325-4023-9E68-4C07D4B08481}" type="presParOf" srcId="{26A3F5E8-5661-4D0D-918C-879F267CC561}" destId="{C12C93F3-A142-4C58-B1ED-0198903606AA}" srcOrd="4" destOrd="0" presId="urn:microsoft.com/office/officeart/2008/layout/AlternatingHexagons"/>
    <dgm:cxn modelId="{9BA79F9A-8484-4532-A19F-292FBD1578A6}" type="presParOf" srcId="{E53B1F84-D050-49BB-8A82-F1627999751F}" destId="{A24F189C-5A4A-4E4F-9474-FD92EC3E7B4C}" srcOrd="3" destOrd="0" presId="urn:microsoft.com/office/officeart/2008/layout/AlternatingHexagons"/>
    <dgm:cxn modelId="{3B33E250-FD7E-4D03-A505-750FCF5768F8}" type="presParOf" srcId="{E53B1F84-D050-49BB-8A82-F1627999751F}" destId="{786498ED-EB5A-49A6-871E-5E1C86F035BB}" srcOrd="4" destOrd="0" presId="urn:microsoft.com/office/officeart/2008/layout/AlternatingHexagons"/>
    <dgm:cxn modelId="{8B419871-41B6-4A3D-BFBD-651F02BE28D6}" type="presParOf" srcId="{786498ED-EB5A-49A6-871E-5E1C86F035BB}" destId="{2399D570-07ED-44EB-884A-06A1F13836F1}" srcOrd="0" destOrd="0" presId="urn:microsoft.com/office/officeart/2008/layout/AlternatingHexagons"/>
    <dgm:cxn modelId="{9036DF72-833F-42A4-9F54-2C32664A7B12}" type="presParOf" srcId="{786498ED-EB5A-49A6-871E-5E1C86F035BB}" destId="{3E1933D6-5567-4471-97DA-5538BE6C7C18}" srcOrd="1" destOrd="0" presId="urn:microsoft.com/office/officeart/2008/layout/AlternatingHexagons"/>
    <dgm:cxn modelId="{37200AED-69DC-43AD-A817-37D7FA6819C5}" type="presParOf" srcId="{786498ED-EB5A-49A6-871E-5E1C86F035BB}" destId="{309E9F51-1527-4947-95BB-73D5DDE94843}" srcOrd="2" destOrd="0" presId="urn:microsoft.com/office/officeart/2008/layout/AlternatingHexagons"/>
    <dgm:cxn modelId="{BA54BC43-A8A4-40D4-A0A7-755E92B707EF}" type="presParOf" srcId="{786498ED-EB5A-49A6-871E-5E1C86F035BB}" destId="{BCFE8E5A-761C-401C-BD3A-8BC5DBBA75E4}" srcOrd="3" destOrd="0" presId="urn:microsoft.com/office/officeart/2008/layout/AlternatingHexagons"/>
    <dgm:cxn modelId="{A2628983-EA61-431C-A269-E4EA454BDEB3}" type="presParOf" srcId="{786498ED-EB5A-49A6-871E-5E1C86F035BB}" destId="{109C259F-3E85-4A2C-AC4D-BED40482174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Exact 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Approximate inference </a:t>
          </a:r>
          <a:endParaRPr lang="zh-CN" altLang="en-US" sz="1200" b="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Exact 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Approximate inference </a:t>
          </a:r>
          <a:endParaRPr lang="zh-CN" altLang="en-US" sz="1200" b="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Exact 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Approximate inference </a:t>
          </a:r>
          <a:endParaRPr lang="zh-CN" altLang="en-US" sz="1200" b="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5D332-AF8A-41C7-86AB-8EBB99C1878F}">
      <dsp:nvSpPr>
        <dsp:cNvPr id="0" name=""/>
        <dsp:cNvSpPr/>
      </dsp:nvSpPr>
      <dsp:spPr>
        <a:xfrm>
          <a:off x="288032" y="2349160"/>
          <a:ext cx="1814624" cy="90731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Autoencoder </a:t>
          </a:r>
          <a:endParaRPr lang="zh-CN" altLang="en-US" sz="1800" kern="1200" dirty="0"/>
        </a:p>
      </dsp:txBody>
      <dsp:txXfrm>
        <a:off x="314606" y="2375734"/>
        <a:ext cx="1761476" cy="854164"/>
      </dsp:txXfrm>
    </dsp:sp>
    <dsp:sp modelId="{10EB184B-00EC-4D9A-81E8-C9412C125DEC}">
      <dsp:nvSpPr>
        <dsp:cNvPr id="0" name=""/>
        <dsp:cNvSpPr/>
      </dsp:nvSpPr>
      <dsp:spPr>
        <a:xfrm rot="17945813">
          <a:off x="1719265" y="2134623"/>
          <a:ext cx="149263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92633" y="1606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28266" y="2113369"/>
        <a:ext cx="74631" cy="74631"/>
      </dsp:txXfrm>
    </dsp:sp>
    <dsp:sp modelId="{593459D0-9190-4A29-8462-9EA3E70BD6A2}">
      <dsp:nvSpPr>
        <dsp:cNvPr id="0" name=""/>
        <dsp:cNvSpPr/>
      </dsp:nvSpPr>
      <dsp:spPr>
        <a:xfrm>
          <a:off x="2828507" y="1044898"/>
          <a:ext cx="2163522" cy="9073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Regularized Autoencoder</a:t>
          </a:r>
          <a:endParaRPr lang="zh-CN" altLang="en-US" sz="1800" kern="1200" dirty="0"/>
        </a:p>
      </dsp:txBody>
      <dsp:txXfrm>
        <a:off x="2855081" y="1071472"/>
        <a:ext cx="2110374" cy="854164"/>
      </dsp:txXfrm>
    </dsp:sp>
    <dsp:sp modelId="{1A89BC2D-DEB7-45F5-AD6C-F2F11F8CB0BC}">
      <dsp:nvSpPr>
        <dsp:cNvPr id="0" name=""/>
        <dsp:cNvSpPr/>
      </dsp:nvSpPr>
      <dsp:spPr>
        <a:xfrm rot="18289469">
          <a:off x="4719430" y="960788"/>
          <a:ext cx="127104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71047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23178" y="945074"/>
        <a:ext cx="63552" cy="63552"/>
      </dsp:txXfrm>
    </dsp:sp>
    <dsp:sp modelId="{436EA0F0-1CBD-4753-980D-D85507A82755}">
      <dsp:nvSpPr>
        <dsp:cNvPr id="0" name=""/>
        <dsp:cNvSpPr/>
      </dsp:nvSpPr>
      <dsp:spPr>
        <a:xfrm>
          <a:off x="5717879" y="1489"/>
          <a:ext cx="2423213" cy="907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Sparse Autoencoder</a:t>
          </a:r>
          <a:endParaRPr lang="zh-CN" altLang="en-US" sz="1800" kern="1200" dirty="0"/>
        </a:p>
      </dsp:txBody>
      <dsp:txXfrm>
        <a:off x="5744453" y="28063"/>
        <a:ext cx="2370065" cy="854164"/>
      </dsp:txXfrm>
    </dsp:sp>
    <dsp:sp modelId="{01D4ABCA-F69C-4388-AC8A-C90A8667B3EA}">
      <dsp:nvSpPr>
        <dsp:cNvPr id="0" name=""/>
        <dsp:cNvSpPr/>
      </dsp:nvSpPr>
      <dsp:spPr>
        <a:xfrm>
          <a:off x="4992029" y="1482492"/>
          <a:ext cx="72584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25849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36808" y="1480408"/>
        <a:ext cx="36292" cy="36292"/>
      </dsp:txXfrm>
    </dsp:sp>
    <dsp:sp modelId="{074ADDCE-DBAB-4ADB-8FF3-4035C693F2C4}">
      <dsp:nvSpPr>
        <dsp:cNvPr id="0" name=""/>
        <dsp:cNvSpPr/>
      </dsp:nvSpPr>
      <dsp:spPr>
        <a:xfrm>
          <a:off x="5717879" y="1044898"/>
          <a:ext cx="2423213" cy="907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FFFF00"/>
              </a:solidFill>
            </a:rPr>
            <a:t>Denoising Autoencoder </a:t>
          </a:r>
          <a:endParaRPr lang="zh-CN" altLang="en-US" sz="1800" kern="1200" dirty="0">
            <a:solidFill>
              <a:srgbClr val="FFFF00"/>
            </a:solidFill>
          </a:endParaRPr>
        </a:p>
      </dsp:txBody>
      <dsp:txXfrm>
        <a:off x="5744453" y="1071472"/>
        <a:ext cx="2370065" cy="854164"/>
      </dsp:txXfrm>
    </dsp:sp>
    <dsp:sp modelId="{98F82B0B-2C49-436D-9ACC-B19AD88C5B54}">
      <dsp:nvSpPr>
        <dsp:cNvPr id="0" name=""/>
        <dsp:cNvSpPr/>
      </dsp:nvSpPr>
      <dsp:spPr>
        <a:xfrm rot="3310531">
          <a:off x="4719430" y="2004197"/>
          <a:ext cx="127104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71047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23178" y="1988483"/>
        <a:ext cx="63552" cy="63552"/>
      </dsp:txXfrm>
    </dsp:sp>
    <dsp:sp modelId="{5DD9F895-365A-40DE-AC48-E5AC3B779B8F}">
      <dsp:nvSpPr>
        <dsp:cNvPr id="0" name=""/>
        <dsp:cNvSpPr/>
      </dsp:nvSpPr>
      <dsp:spPr>
        <a:xfrm>
          <a:off x="5717879" y="2088307"/>
          <a:ext cx="2484076" cy="907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FFFF00"/>
              </a:solidFill>
            </a:rPr>
            <a:t>Contractive Autoencoder</a:t>
          </a:r>
          <a:endParaRPr lang="zh-CN" altLang="en-US" sz="1800" kern="1200" dirty="0">
            <a:solidFill>
              <a:srgbClr val="FFFF00"/>
            </a:solidFill>
          </a:endParaRPr>
        </a:p>
      </dsp:txBody>
      <dsp:txXfrm>
        <a:off x="5744453" y="2114881"/>
        <a:ext cx="2430928" cy="854164"/>
      </dsp:txXfrm>
    </dsp:sp>
    <dsp:sp modelId="{FF896F8A-3C21-4F1B-94EB-FCE65930E400}">
      <dsp:nvSpPr>
        <dsp:cNvPr id="0" name=""/>
        <dsp:cNvSpPr/>
      </dsp:nvSpPr>
      <dsp:spPr>
        <a:xfrm rot="3654187">
          <a:off x="1719265" y="3438885"/>
          <a:ext cx="149263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92633" y="1606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28266" y="3417631"/>
        <a:ext cx="74631" cy="74631"/>
      </dsp:txXfrm>
    </dsp:sp>
    <dsp:sp modelId="{3516DE26-F565-40CB-BF00-FF49737A55B3}">
      <dsp:nvSpPr>
        <dsp:cNvPr id="0" name=""/>
        <dsp:cNvSpPr/>
      </dsp:nvSpPr>
      <dsp:spPr>
        <a:xfrm>
          <a:off x="2828507" y="3653421"/>
          <a:ext cx="2146719" cy="9073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Generative Model With Latent Variable And Inference</a:t>
          </a:r>
          <a:endParaRPr lang="zh-CN" altLang="en-US" sz="1800" kern="1200" dirty="0"/>
        </a:p>
      </dsp:txBody>
      <dsp:txXfrm>
        <a:off x="2855081" y="3679995"/>
        <a:ext cx="2093571" cy="854164"/>
      </dsp:txXfrm>
    </dsp:sp>
    <dsp:sp modelId="{F62C56AB-5B7A-4D7A-8652-E82E720D9AB3}">
      <dsp:nvSpPr>
        <dsp:cNvPr id="0" name=""/>
        <dsp:cNvSpPr/>
      </dsp:nvSpPr>
      <dsp:spPr>
        <a:xfrm rot="19457599">
          <a:off x="4891207" y="3830163"/>
          <a:ext cx="89388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93886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15803" y="3823878"/>
        <a:ext cx="44694" cy="44694"/>
      </dsp:txXfrm>
    </dsp:sp>
    <dsp:sp modelId="{984585A4-9B74-46BA-AE91-0EB689AFD653}">
      <dsp:nvSpPr>
        <dsp:cNvPr id="0" name=""/>
        <dsp:cNvSpPr/>
      </dsp:nvSpPr>
      <dsp:spPr>
        <a:xfrm>
          <a:off x="5701076" y="3131717"/>
          <a:ext cx="2446585" cy="907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Helmholtz Machine</a:t>
          </a:r>
          <a:endParaRPr lang="zh-CN" altLang="en-US" sz="1800" kern="1200" dirty="0"/>
        </a:p>
      </dsp:txBody>
      <dsp:txXfrm>
        <a:off x="5727650" y="3158291"/>
        <a:ext cx="2393437" cy="854164"/>
      </dsp:txXfrm>
    </dsp:sp>
    <dsp:sp modelId="{C2F9FE65-B3AC-4CA7-AAB2-B1F75E74579D}">
      <dsp:nvSpPr>
        <dsp:cNvPr id="0" name=""/>
        <dsp:cNvSpPr/>
      </dsp:nvSpPr>
      <dsp:spPr>
        <a:xfrm rot="2142401">
          <a:off x="4891207" y="4351868"/>
          <a:ext cx="89388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93886" y="1606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15803" y="4345582"/>
        <a:ext cx="44694" cy="44694"/>
      </dsp:txXfrm>
    </dsp:sp>
    <dsp:sp modelId="{FA35957B-6367-413B-BFDE-60D94D6B48D1}">
      <dsp:nvSpPr>
        <dsp:cNvPr id="0" name=""/>
        <dsp:cNvSpPr/>
      </dsp:nvSpPr>
      <dsp:spPr>
        <a:xfrm>
          <a:off x="5701076" y="4175126"/>
          <a:ext cx="2456820" cy="907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bg1"/>
              </a:solidFill>
            </a:rPr>
            <a:t>Variation Autoencoder</a:t>
          </a:r>
          <a:endParaRPr lang="zh-CN" altLang="en-US" sz="1800" kern="1200" dirty="0">
            <a:solidFill>
              <a:schemeClr val="bg1"/>
            </a:solidFill>
          </a:endParaRPr>
        </a:p>
      </dsp:txBody>
      <dsp:txXfrm>
        <a:off x="5727650" y="4201700"/>
        <a:ext cx="2403672" cy="8541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CF8B5-8490-456C-B168-8C919E7B9118}">
      <dsp:nvSpPr>
        <dsp:cNvPr id="0" name=""/>
        <dsp:cNvSpPr/>
      </dsp:nvSpPr>
      <dsp:spPr>
        <a:xfrm rot="5400000">
          <a:off x="3187469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+mn-lt"/>
              <a:ea typeface="等线" panose="02010600030101010101" pitchFamily="2" charset="-122"/>
              <a:cs typeface="MV Boli" panose="02000500030200090000" pitchFamily="2" charset="0"/>
            </a:rPr>
            <a:t>Probabilistic  model</a:t>
          </a:r>
          <a:endParaRPr lang="zh-CN" altLang="en-US" sz="1400" kern="1200" dirty="0">
            <a:solidFill>
              <a:schemeClr val="tx1"/>
            </a:solidFill>
            <a:latin typeface="+mn-lt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284595"/>
        <a:ext cx="1093331" cy="1256702"/>
      </dsp:txXfrm>
    </dsp:sp>
    <dsp:sp modelId="{4D324757-9AD7-4893-BE7F-AFA867FB64BE}">
      <dsp:nvSpPr>
        <dsp:cNvPr id="0" name=""/>
        <dsp:cNvSpPr/>
      </dsp:nvSpPr>
      <dsp:spPr>
        <a:xfrm>
          <a:off x="4942715" y="36523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26B8C-617F-4DAA-8F7B-2411EC82EE04}">
      <dsp:nvSpPr>
        <dsp:cNvPr id="0" name=""/>
        <dsp:cNvSpPr/>
      </dsp:nvSpPr>
      <dsp:spPr>
        <a:xfrm rot="5400000">
          <a:off x="1472024" y="11875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Unsupervised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learning  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284595"/>
        <a:ext cx="1093331" cy="1256702"/>
      </dsp:txXfrm>
    </dsp:sp>
    <dsp:sp modelId="{319C4F06-CEA3-4B3F-9D4E-D74BDA1338C0}">
      <dsp:nvSpPr>
        <dsp:cNvPr id="0" name=""/>
        <dsp:cNvSpPr/>
      </dsp:nvSpPr>
      <dsp:spPr>
        <a:xfrm rot="5400000">
          <a:off x="2326460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Autoencoder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Sparse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Denoising AE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Contractive AE</a:t>
          </a:r>
          <a:endParaRPr lang="zh-CN" altLang="en-US" sz="12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2692653" y="1834265"/>
        <a:ext cx="1093331" cy="1256702"/>
      </dsp:txXfrm>
    </dsp:sp>
    <dsp:sp modelId="{3FABB7C0-D8BB-4F86-BF07-8B791D9F501C}">
      <dsp:nvSpPr>
        <dsp:cNvPr id="0" name=""/>
        <dsp:cNvSpPr/>
      </dsp:nvSpPr>
      <dsp:spPr>
        <a:xfrm>
          <a:off x="407630" y="1914900"/>
          <a:ext cx="1971776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93F3-A142-4C58-B1ED-0198903606AA}">
      <dsp:nvSpPr>
        <dsp:cNvPr id="0" name=""/>
        <dsp:cNvSpPr/>
      </dsp:nvSpPr>
      <dsp:spPr>
        <a:xfrm rot="5400000">
          <a:off x="662145" y="166842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Exact inference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Approximate inference </a:t>
          </a:r>
          <a:endParaRPr lang="zh-CN" altLang="en-US" sz="1200" b="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028338" y="1834265"/>
        <a:ext cx="1093331" cy="1256702"/>
      </dsp:txXfrm>
    </dsp:sp>
    <dsp:sp modelId="{2399D570-07ED-44EB-884A-06A1F13836F1}">
      <dsp:nvSpPr>
        <dsp:cNvPr id="0" name=""/>
        <dsp:cNvSpPr/>
      </dsp:nvSpPr>
      <dsp:spPr>
        <a:xfrm rot="5400000">
          <a:off x="3187469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rgbClr val="C3C3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Posterior probability</a:t>
          </a:r>
          <a:endParaRPr lang="zh-CN" altLang="zh-CN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3553662" y="3383935"/>
        <a:ext cx="1093331" cy="1256702"/>
      </dsp:txXfrm>
    </dsp:sp>
    <dsp:sp modelId="{3E1933D6-5567-4471-97DA-5538BE6C7C18}">
      <dsp:nvSpPr>
        <dsp:cNvPr id="0" name=""/>
        <dsp:cNvSpPr/>
      </dsp:nvSpPr>
      <dsp:spPr>
        <a:xfrm>
          <a:off x="4942715" y="3464570"/>
          <a:ext cx="2037502" cy="1095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C259F-3E85-4A2C-AC4D-BED40482174D}">
      <dsp:nvSpPr>
        <dsp:cNvPr id="0" name=""/>
        <dsp:cNvSpPr/>
      </dsp:nvSpPr>
      <dsp:spPr>
        <a:xfrm rot="5400000">
          <a:off x="1472024" y="3218098"/>
          <a:ext cx="1825718" cy="158837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prstClr val="black"/>
              </a:solidFill>
              <a:latin typeface="Calibri"/>
              <a:ea typeface="等线" panose="02010600030101010101" pitchFamily="2" charset="-122"/>
              <a:cs typeface="MV Boli" panose="02000500030200090000" pitchFamily="2" charset="0"/>
            </a:rPr>
            <a:t>Maximum likelihood</a:t>
          </a:r>
          <a:endParaRPr lang="zh-CN" altLang="en-US" sz="1400" kern="1200" dirty="0">
            <a:solidFill>
              <a:prstClr val="black"/>
            </a:solidFill>
            <a:latin typeface="Calibri"/>
            <a:ea typeface="等线" panose="02010600030101010101" pitchFamily="2" charset="-122"/>
            <a:cs typeface="MV Boli" panose="02000500030200090000" pitchFamily="2" charset="0"/>
          </a:endParaRPr>
        </a:p>
      </dsp:txBody>
      <dsp:txXfrm rot="-5400000">
        <a:off x="1838217" y="3383935"/>
        <a:ext cx="1093331" cy="1256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5717A08-4EFF-4E1F-9428-32B3E8AA5BBF}" type="datetimeFigureOut">
              <a:rPr lang="zh-CN" altLang="en-US"/>
              <a:t>2020/10/28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6EAC048-E547-47CB-AD87-3FAD1B682181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38F86A1-69B5-4E18-BFA8-3F70A1ECBA97}" type="datetimeFigureOut">
              <a:rPr lang="zh-CN" altLang="en-US"/>
              <a:t>2020/10/28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78C7A2D-8CC7-4A6A-8E6B-F00CC693A825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负对数似然进行近似最小化</a:t>
            </a:r>
          </a:p>
        </p:txBody>
      </p:sp>
    </p:spTree>
    <p:extLst>
      <p:ext uri="{BB962C8B-B14F-4D97-AF65-F5344CB8AC3E}">
        <p14:creationId xmlns:p14="http://schemas.microsoft.com/office/powerpoint/2010/main" val="141778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弗罗贝尼乌斯</a:t>
            </a:r>
          </a:p>
        </p:txBody>
      </p:sp>
    </p:spTree>
    <p:extLst>
      <p:ext uri="{BB962C8B-B14F-4D97-AF65-F5344CB8AC3E}">
        <p14:creationId xmlns:p14="http://schemas.microsoft.com/office/powerpoint/2010/main" val="191146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同义词和多义词如何导致传统向量空间模型检索精确度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932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00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61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37E90-135C-4921-BC1B-4A2FD2335E7A}" type="datetime1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7FACC-D014-47B5-A30C-82A44384C306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142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C3540-BAF8-4B99-8FE0-A863CE49D274}" type="datetime1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F5953E-B3A8-45A7-88F1-C9BDD8F6300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125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1313" y="6490369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3FC90-6BBA-44C2-9893-E798A4B97E17}" type="datetime1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90368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78367" y="6490370"/>
            <a:ext cx="2133600" cy="365125"/>
          </a:xfrm>
        </p:spPr>
        <p:txBody>
          <a:bodyPr/>
          <a:lstStyle>
            <a:lvl1pPr>
              <a:defRPr b="0"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Page </a:t>
            </a:r>
            <a:fld id="{AFB9E909-1E1D-4726-9675-978F608919A4}" type="slidenum">
              <a:rPr lang="zh-CN" altLang="en-US" smtClean="0"/>
              <a:pPr/>
              <a:t>‹#›</a:t>
            </a:fld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348321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A2B256E-292F-4D23-A28C-376327F0AEFF}" type="datetime1">
              <a:rPr lang="zh-CN" altLang="en-US" smtClean="0"/>
              <a:t>2020/10/29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5825" y="6324600"/>
            <a:ext cx="1905000" cy="457200"/>
          </a:xfrm>
        </p:spPr>
        <p:txBody>
          <a:bodyPr/>
          <a:lstStyle>
            <a:lvl1pPr>
              <a:defRPr sz="1600" b="1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</a:lstStyle>
          <a:p>
            <a:fld id="{E5190028-3255-4271-BAA0-8BC7E691A7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8883150"/>
      </p:ext>
    </p:extLst>
  </p:cSld>
  <p:clrMapOvr>
    <a:masterClrMapping/>
  </p:clrMapOvr>
  <p:transition advTm="4200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0D77CF-62E8-4926-A48B-FDE8523AB173}" type="datetime1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46FFBFF-1A94-4112-9962-6DC4E97A93A0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363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jpg"/><Relationship Id="rId4" Type="http://schemas.openxmlformats.org/officeDocument/2006/relationships/image" Target="../media/image38.pn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50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45.jpe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4.jpg"/><Relationship Id="rId5" Type="http://schemas.openxmlformats.org/officeDocument/2006/relationships/image" Target="../media/image39.png"/><Relationship Id="rId15" Type="http://schemas.openxmlformats.org/officeDocument/2006/relationships/image" Target="../media/image47.jpeg"/><Relationship Id="rId10" Type="http://schemas.openxmlformats.org/officeDocument/2006/relationships/image" Target="../media/image43.jpeg"/><Relationship Id="rId4" Type="http://schemas.openxmlformats.org/officeDocument/2006/relationships/image" Target="../media/image38.png"/><Relationship Id="rId9" Type="http://schemas.openxmlformats.org/officeDocument/2006/relationships/image" Target="../media/image49.png"/><Relationship Id="rId1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50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45.jpe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4.jpg"/><Relationship Id="rId5" Type="http://schemas.openxmlformats.org/officeDocument/2006/relationships/image" Target="../media/image39.png"/><Relationship Id="rId15" Type="http://schemas.openxmlformats.org/officeDocument/2006/relationships/image" Target="../media/image47.jpeg"/><Relationship Id="rId10" Type="http://schemas.openxmlformats.org/officeDocument/2006/relationships/image" Target="../media/image43.jpeg"/><Relationship Id="rId4" Type="http://schemas.openxmlformats.org/officeDocument/2006/relationships/image" Target="../media/image38.png"/><Relationship Id="rId9" Type="http://schemas.openxmlformats.org/officeDocument/2006/relationships/image" Target="../media/image49.png"/><Relationship Id="rId1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65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4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66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0.png"/><Relationship Id="rId3" Type="http://schemas.openxmlformats.org/officeDocument/2006/relationships/image" Target="../media/image65.png"/><Relationship Id="rId7" Type="http://schemas.openxmlformats.org/officeDocument/2006/relationships/image" Target="../media/image76.png"/><Relationship Id="rId12" Type="http://schemas.openxmlformats.org/officeDocument/2006/relationships/image" Target="../media/image8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66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58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58.png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28.png"/><Relationship Id="rId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8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92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11" Type="http://schemas.openxmlformats.org/officeDocument/2006/relationships/image" Target="../media/image193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92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8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94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19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8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11" Type="http://schemas.openxmlformats.org/officeDocument/2006/relationships/image" Target="../media/image194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93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9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89.png"/><Relationship Id="rId12" Type="http://schemas.openxmlformats.org/officeDocument/2006/relationships/image" Target="../media/image19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11" Type="http://schemas.openxmlformats.org/officeDocument/2006/relationships/image" Target="../media/image19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93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9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8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89.png"/><Relationship Id="rId12" Type="http://schemas.openxmlformats.org/officeDocument/2006/relationships/image" Target="../media/image19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11" Type="http://schemas.openxmlformats.org/officeDocument/2006/relationships/image" Target="../media/image194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93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96.png"/><Relationship Id="rId14" Type="http://schemas.openxmlformats.org/officeDocument/2006/relationships/image" Target="../media/image19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00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89.png"/><Relationship Id="rId12" Type="http://schemas.openxmlformats.org/officeDocument/2006/relationships/image" Target="../media/image197.png"/><Relationship Id="rId2" Type="http://schemas.openxmlformats.org/officeDocument/2006/relationships/diagramData" Target="../diagrams/data12.xml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11" Type="http://schemas.openxmlformats.org/officeDocument/2006/relationships/image" Target="../media/image194.pn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6.jp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323850" y="404813"/>
            <a:ext cx="3600450" cy="10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pic>
        <p:nvPicPr>
          <p:cNvPr id="10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1505"/>
            <a:ext cx="2971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5337EFF-3111-4261-A2D4-6C7C085DE3A3}"/>
              </a:ext>
            </a:extLst>
          </p:cNvPr>
          <p:cNvSpPr txBox="1"/>
          <p:nvPr/>
        </p:nvSpPr>
        <p:spPr bwMode="auto">
          <a:xfrm>
            <a:off x="179512" y="1892826"/>
            <a:ext cx="8784976" cy="19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ctr">
              <a:defRPr/>
            </a:pPr>
            <a:r>
              <a:rPr lang="en-US" altLang="zh-CN" sz="4400" dirty="0">
                <a:latin typeface="+mj-lt"/>
                <a:ea typeface="黑体" panose="02010609060101010101" pitchFamily="49" charset="-122"/>
                <a:cs typeface="+mj-cs"/>
              </a:rPr>
              <a:t>Unsupervised learning with</a:t>
            </a:r>
          </a:p>
          <a:p>
            <a:pPr lvl="0" algn="ctr">
              <a:defRPr/>
            </a:pPr>
            <a:r>
              <a:rPr lang="en-US" altLang="zh-CN" sz="4400" dirty="0">
                <a:latin typeface="+mj-lt"/>
                <a:ea typeface="黑体" panose="02010609060101010101" pitchFamily="49" charset="-122"/>
                <a:cs typeface="+mj-cs"/>
              </a:rPr>
              <a:t>Autoencoders</a:t>
            </a:r>
            <a:endParaRPr lang="zh-CN" altLang="en-US" sz="2800" dirty="0">
              <a:latin typeface="+mj-lt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643CA87-A386-4599-A1D8-56CD812EBA7D}"/>
              </a:ext>
            </a:extLst>
          </p:cNvPr>
          <p:cNvSpPr txBox="1"/>
          <p:nvPr/>
        </p:nvSpPr>
        <p:spPr bwMode="auto">
          <a:xfrm>
            <a:off x="3388505" y="4095020"/>
            <a:ext cx="2365883" cy="77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spcBef>
                <a:spcPct val="20000"/>
              </a:spcBef>
              <a:defRPr/>
            </a:pPr>
            <a:r>
              <a:rPr lang="en-US" altLang="zh-CN" sz="2000" dirty="0" err="1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Mengdie</a:t>
            </a:r>
            <a:r>
              <a:rPr lang="en-US" altLang="zh-CN" sz="2000" dirty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 Huang</a:t>
            </a:r>
            <a:endParaRPr lang="zh-CN" altLang="en-US" sz="2000" dirty="0"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altLang="zh-CN" sz="2000" dirty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October 29, 2020</a:t>
            </a:r>
            <a:endParaRPr lang="zh-CN" altLang="en-US" sz="2000" dirty="0"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CD0174-C117-48C4-A020-03E005C8A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367" y="4869371"/>
            <a:ext cx="1395761" cy="13525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2"/>
    </mc:Choice>
    <mc:Fallback xmlns="">
      <p:transition spd="slow" advTm="118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44582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Reference*/Pattern Recognition and Machine Learning, Chapter 9, Christopher M. Bishop, Springer Book 2006 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56B166F-20F1-462A-B954-9EDB70220E3A}"/>
                  </a:ext>
                </a:extLst>
              </p:cNvPr>
              <p:cNvSpPr txBox="1"/>
              <p:nvPr/>
            </p:nvSpPr>
            <p:spPr>
              <a:xfrm>
                <a:off x="323528" y="1293890"/>
                <a:ext cx="4248472" cy="5062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K-means Clustering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/>
                  <a:t>Cluster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into K clusters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/>
                  <a:t>Initialize cluster center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=1,2, …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 marL="284400">
                  <a:lnSpc>
                    <a:spcPct val="150000"/>
                  </a:lnSpc>
                </a:pPr>
                <a:r>
                  <a:rPr lang="en-US" altLang="zh-CN" dirty="0"/>
                  <a:t>(better center: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random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from </a:t>
                </a:r>
                <a:r>
                  <a:rPr lang="zh-CN" altLang="en-US" dirty="0"/>
                  <a:t>𝑋</a:t>
                </a:r>
                <a:r>
                  <a:rPr lang="en-US" altLang="zh-CN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/>
                  <a:t>Repeat (EM algorithm)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binary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in </a:t>
                </a:r>
                <a:r>
                  <a:rPr lang="zh-CN" altLang="en-US" dirty="0"/>
                  <a:t>𝑋</a:t>
                </a: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Update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56B166F-20F1-462A-B954-9EDB7022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93890"/>
                <a:ext cx="4248472" cy="5062155"/>
              </a:xfrm>
              <a:prstGeom prst="rect">
                <a:avLst/>
              </a:prstGeom>
              <a:blipFill>
                <a:blip r:embed="rId2"/>
                <a:stretch>
                  <a:fillRect l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77FCFEF9-5AE3-4579-AA64-968DF5E23AC0}"/>
                  </a:ext>
                </a:extLst>
              </p:cNvPr>
              <p:cNvSpPr txBox="1"/>
              <p:nvPr/>
            </p:nvSpPr>
            <p:spPr>
              <a:xfrm>
                <a:off x="1263876" y="4543371"/>
                <a:ext cx="306686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77FCFEF9-5AE3-4579-AA64-968DF5E23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76" y="4543371"/>
                <a:ext cx="306686" cy="278025"/>
              </a:xfrm>
              <a:prstGeom prst="rect">
                <a:avLst/>
              </a:prstGeom>
              <a:blipFill>
                <a:blip r:embed="rId3"/>
                <a:stretch>
                  <a:fillRect l="-17647" r="-1961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左大括弧 20">
            <a:extLst>
              <a:ext uri="{FF2B5EF4-FFF2-40B4-BE49-F238E27FC236}">
                <a16:creationId xmlns:a16="http://schemas.microsoft.com/office/drawing/2014/main" id="{8AAED669-631E-4DA3-808F-24BC91E1D259}"/>
              </a:ext>
            </a:extLst>
          </p:cNvPr>
          <p:cNvSpPr/>
          <p:nvPr/>
        </p:nvSpPr>
        <p:spPr>
          <a:xfrm>
            <a:off x="1621872" y="4320508"/>
            <a:ext cx="294321" cy="723753"/>
          </a:xfrm>
          <a:prstGeom prst="leftBrace">
            <a:avLst>
              <a:gd name="adj1" fmla="val 2823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1">
            <a:extLst>
              <a:ext uri="{FF2B5EF4-FFF2-40B4-BE49-F238E27FC236}">
                <a16:creationId xmlns:a16="http://schemas.microsoft.com/office/drawing/2014/main" id="{8CA2839A-B3CD-4493-9AC9-7451B68AF696}"/>
              </a:ext>
            </a:extLst>
          </p:cNvPr>
          <p:cNvSpPr txBox="1"/>
          <p:nvPr/>
        </p:nvSpPr>
        <p:spPr>
          <a:xfrm>
            <a:off x="1816608" y="4685398"/>
            <a:ext cx="33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0" name="文字方塊 22">
            <a:extLst>
              <a:ext uri="{FF2B5EF4-FFF2-40B4-BE49-F238E27FC236}">
                <a16:creationId xmlns:a16="http://schemas.microsoft.com/office/drawing/2014/main" id="{71A2DA46-F5A1-4381-8830-62375420A35A}"/>
              </a:ext>
            </a:extLst>
          </p:cNvPr>
          <p:cNvSpPr txBox="1"/>
          <p:nvPr/>
        </p:nvSpPr>
        <p:spPr>
          <a:xfrm>
            <a:off x="1836009" y="4222106"/>
            <a:ext cx="33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24">
                <a:extLst>
                  <a:ext uri="{FF2B5EF4-FFF2-40B4-BE49-F238E27FC236}">
                    <a16:creationId xmlns:a16="http://schemas.microsoft.com/office/drawing/2014/main" id="{5179CA2D-230F-4010-A022-5AA2A0B89923}"/>
                  </a:ext>
                </a:extLst>
              </p:cNvPr>
              <p:cNvSpPr txBox="1"/>
              <p:nvPr/>
            </p:nvSpPr>
            <p:spPr>
              <a:xfrm>
                <a:off x="1383548" y="5589240"/>
                <a:ext cx="2140265" cy="671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/>
                          </m:ctrlPr>
                        </m:sSupPr>
                        <m:e>
                          <m:r>
                            <a:rPr lang="en-US" altLang="zh-TW"/>
                            <m:t>𝑐</m:t>
                          </m:r>
                        </m:e>
                        <m:sup>
                          <m:r>
                            <a:rPr lang="en-US" altLang="zh-TW"/>
                            <m:t>𝑖</m:t>
                          </m:r>
                        </m:sup>
                      </m:sSup>
                      <m:r>
                        <a:rPr lang="en-US" altLang="zh-TW"/>
                        <m:t>=</m:t>
                      </m:r>
                      <m:f>
                        <m:fPr>
                          <m:type m:val="lin"/>
                          <m:ctrlPr>
                            <a:rPr lang="en-US" altLang="zh-TW"/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/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/>
                                  </m:ctrlPr>
                                </m:sSupPr>
                                <m:e>
                                  <m:r>
                                    <a:rPr lang="en-US" altLang="zh-TW"/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/>
                                  </m:ctrlPr>
                                </m:sSubSupPr>
                                <m:e>
                                  <m:r>
                                    <a:rPr lang="en-US" altLang="zh-TW"/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/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TW"/>
                                  </m:ctrlPr>
                                </m:sSupPr>
                                <m:e>
                                  <m:r>
                                    <a:rPr lang="en-US" altLang="zh-TW"/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/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/>
                                  </m:ctrlPr>
                                </m:sSupPr>
                                <m:e>
                                  <m:r>
                                    <a:rPr lang="en-US" altLang="zh-TW"/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/>
                                  </m:ctrlPr>
                                </m:sSubSupPr>
                                <m:e>
                                  <m:r>
                                    <a:rPr lang="en-US" altLang="zh-TW"/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/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文字方塊 24">
                <a:extLst>
                  <a:ext uri="{FF2B5EF4-FFF2-40B4-BE49-F238E27FC236}">
                    <a16:creationId xmlns:a16="http://schemas.microsoft.com/office/drawing/2014/main" id="{5179CA2D-230F-4010-A022-5AA2A0B8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48" y="5589240"/>
                <a:ext cx="2140265" cy="671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25">
            <a:extLst>
              <a:ext uri="{FF2B5EF4-FFF2-40B4-BE49-F238E27FC236}">
                <a16:creationId xmlns:a16="http://schemas.microsoft.com/office/drawing/2014/main" id="{5B83A943-64B0-4201-AFC5-6F2336E1747E}"/>
              </a:ext>
            </a:extLst>
          </p:cNvPr>
          <p:cNvSpPr txBox="1"/>
          <p:nvPr/>
        </p:nvSpPr>
        <p:spPr>
          <a:xfrm>
            <a:off x="2140401" y="4693109"/>
            <a:ext cx="163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Otherwise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29ED628-A280-451F-976D-0C36FC8F7023}"/>
                  </a:ext>
                </a:extLst>
              </p:cNvPr>
              <p:cNvSpPr/>
              <p:nvPr/>
            </p:nvSpPr>
            <p:spPr>
              <a:xfrm>
                <a:off x="2155351" y="4220904"/>
                <a:ext cx="2228880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dirty="0"/>
                  <a:t> is most </a:t>
                </a:r>
                <a:r>
                  <a:rPr lang="zh-TW" altLang="en-US" i="1" dirty="0"/>
                  <a:t>close</a:t>
                </a:r>
                <a:r>
                  <a:rPr lang="zh-TW" alt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29ED628-A280-451F-976D-0C36FC8F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51" y="4220904"/>
                <a:ext cx="2228880" cy="378245"/>
              </a:xfrm>
              <a:prstGeom prst="rect">
                <a:avLst/>
              </a:prstGeom>
              <a:blipFill>
                <a:blip r:embed="rId5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2468C8FF-4BE2-4BC2-B9D0-159C25BB3377}"/>
              </a:ext>
            </a:extLst>
          </p:cNvPr>
          <p:cNvGrpSpPr/>
          <p:nvPr/>
        </p:nvGrpSpPr>
        <p:grpSpPr>
          <a:xfrm>
            <a:off x="4234556" y="2996723"/>
            <a:ext cx="3488545" cy="1774320"/>
            <a:chOff x="4223389" y="3034456"/>
            <a:chExt cx="3488545" cy="1774320"/>
          </a:xfrm>
        </p:grpSpPr>
        <p:pic>
          <p:nvPicPr>
            <p:cNvPr id="69" name="圖片 3">
              <a:extLst>
                <a:ext uri="{FF2B5EF4-FFF2-40B4-BE49-F238E27FC236}">
                  <a16:creationId xmlns:a16="http://schemas.microsoft.com/office/drawing/2014/main" id="{4213FCA6-6077-4EE0-B35A-0626A714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3144" y="3034456"/>
              <a:ext cx="884072" cy="1150918"/>
            </a:xfrm>
            <a:prstGeom prst="rect">
              <a:avLst/>
            </a:prstGeom>
          </p:spPr>
        </p:pic>
        <p:pic>
          <p:nvPicPr>
            <p:cNvPr id="70" name="Picture 2" descr="https://s-media-cache-ak0.pinimg.com/originals/0d/1e/96/0d1e961819031a6c8a05a62b7e8b331c.jpg">
              <a:extLst>
                <a:ext uri="{FF2B5EF4-FFF2-40B4-BE49-F238E27FC236}">
                  <a16:creationId xmlns:a16="http://schemas.microsoft.com/office/drawing/2014/main" id="{17BD8E80-DA23-4E59-9F5D-A4429481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891" y="3677383"/>
              <a:ext cx="1377289" cy="77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2" descr="https://encrypted-tbn1.gstatic.com/images?q=tbn:ANd9GcRcwlRKAlSIaCI4W5PRYVbuBQQXifF-56bFqAjh9DMe-_3Lh8_YKw">
              <a:extLst>
                <a:ext uri="{FF2B5EF4-FFF2-40B4-BE49-F238E27FC236}">
                  <a16:creationId xmlns:a16="http://schemas.microsoft.com/office/drawing/2014/main" id="{86069D6F-84CB-4AD2-9E17-B3D120DE2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419" y="3911262"/>
              <a:ext cx="1336515" cy="89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文字方塊 15">
              <a:extLst>
                <a:ext uri="{FF2B5EF4-FFF2-40B4-BE49-F238E27FC236}">
                  <a16:creationId xmlns:a16="http://schemas.microsoft.com/office/drawing/2014/main" id="{010CB5FD-4FC8-4F87-ADE1-FFE309C7296B}"/>
                </a:ext>
              </a:extLst>
            </p:cNvPr>
            <p:cNvSpPr txBox="1"/>
            <p:nvPr/>
          </p:nvSpPr>
          <p:spPr>
            <a:xfrm>
              <a:off x="4223389" y="3373206"/>
              <a:ext cx="13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Cluster 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1EEBF84-6CD6-410A-A368-DA6AB20263AD}"/>
              </a:ext>
            </a:extLst>
          </p:cNvPr>
          <p:cNvGrpSpPr/>
          <p:nvPr/>
        </p:nvGrpSpPr>
        <p:grpSpPr>
          <a:xfrm>
            <a:off x="5690855" y="4468197"/>
            <a:ext cx="3125263" cy="1911223"/>
            <a:chOff x="5634106" y="4393680"/>
            <a:chExt cx="3125263" cy="1911223"/>
          </a:xfrm>
        </p:grpSpPr>
        <p:pic>
          <p:nvPicPr>
            <p:cNvPr id="68" name="Picture 10" descr="http://d21vu35cjx7sd4.cloudfront.net/dims3/MMAH/crop/0x0%2B0%2B0/resize/645x380/quality/90/?url=http%3A%2F%2Fs3.amazonaws.com%2Fassets.prod.vetstreet.com%2Fc2%2F2a9f709eb411e0a2380050568d634f%2Ffile%2FHarrier-5-645mk062411.jpg">
              <a:extLst>
                <a:ext uri="{FF2B5EF4-FFF2-40B4-BE49-F238E27FC236}">
                  <a16:creationId xmlns:a16="http://schemas.microsoft.com/office/drawing/2014/main" id="{789E7FBF-17C9-4A94-9412-E3CEF15A2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0122" y="5263404"/>
              <a:ext cx="879247" cy="104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圖片 8">
              <a:extLst>
                <a:ext uri="{FF2B5EF4-FFF2-40B4-BE49-F238E27FC236}">
                  <a16:creationId xmlns:a16="http://schemas.microsoft.com/office/drawing/2014/main" id="{B651170B-C312-4BC5-8366-A9AD1BF86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278" y="4393680"/>
              <a:ext cx="1343468" cy="1255216"/>
            </a:xfrm>
            <a:prstGeom prst="rect">
              <a:avLst/>
            </a:prstGeom>
          </p:spPr>
        </p:pic>
        <p:pic>
          <p:nvPicPr>
            <p:cNvPr id="76" name="Picture 8" descr="http://www.picturesnew.com/media/images/b1bb6faa9d.jpg">
              <a:extLst>
                <a:ext uri="{FF2B5EF4-FFF2-40B4-BE49-F238E27FC236}">
                  <a16:creationId xmlns:a16="http://schemas.microsoft.com/office/drawing/2014/main" id="{8A859B3A-C325-4B03-8153-C0BB77DE4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124" y="5343695"/>
              <a:ext cx="1321914" cy="88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文字方塊 16">
              <a:extLst>
                <a:ext uri="{FF2B5EF4-FFF2-40B4-BE49-F238E27FC236}">
                  <a16:creationId xmlns:a16="http://schemas.microsoft.com/office/drawing/2014/main" id="{CE398645-5075-4465-864E-3670BE32FCA2}"/>
                </a:ext>
              </a:extLst>
            </p:cNvPr>
            <p:cNvSpPr txBox="1"/>
            <p:nvPr/>
          </p:nvSpPr>
          <p:spPr>
            <a:xfrm>
              <a:off x="5634106" y="5966349"/>
              <a:ext cx="13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Cluster 2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字方塊 23">
              <a:extLst>
                <a:ext uri="{FF2B5EF4-FFF2-40B4-BE49-F238E27FC236}">
                  <a16:creationId xmlns:a16="http://schemas.microsoft.com/office/drawing/2014/main" id="{860F573D-C4EC-41FB-AFE6-629111B74A27}"/>
                </a:ext>
              </a:extLst>
            </p:cNvPr>
            <p:cNvSpPr txBox="1"/>
            <p:nvPr/>
          </p:nvSpPr>
          <p:spPr>
            <a:xfrm>
              <a:off x="6555925" y="442537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7C01228-2807-4A3A-8067-9DE980C496D4}"/>
              </a:ext>
            </a:extLst>
          </p:cNvPr>
          <p:cNvGrpSpPr/>
          <p:nvPr/>
        </p:nvGrpSpPr>
        <p:grpSpPr>
          <a:xfrm>
            <a:off x="5527006" y="1293426"/>
            <a:ext cx="3293466" cy="1611828"/>
            <a:chOff x="5508104" y="1376488"/>
            <a:chExt cx="3293466" cy="1611828"/>
          </a:xfrm>
        </p:grpSpPr>
        <p:pic>
          <p:nvPicPr>
            <p:cNvPr id="73" name="Picture 4" descr="http://all4desktop.com/data_images/original/4244361-bird.jpg">
              <a:extLst>
                <a:ext uri="{FF2B5EF4-FFF2-40B4-BE49-F238E27FC236}">
                  <a16:creationId xmlns:a16="http://schemas.microsoft.com/office/drawing/2014/main" id="{95EF61C2-7998-480C-AC08-7B8B5C946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381" y="2066501"/>
              <a:ext cx="1278177" cy="92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https://upload.wikimedia.org/wikipedia/commons/5/5e/Silverbird_in_Murchison_Falls_National_Park,_Uganda.JPG">
              <a:extLst>
                <a:ext uri="{FF2B5EF4-FFF2-40B4-BE49-F238E27FC236}">
                  <a16:creationId xmlns:a16="http://schemas.microsoft.com/office/drawing/2014/main" id="{29D2C7B6-89C0-4C0F-88E1-98B9BA3D9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50" y="1376488"/>
              <a:ext cx="1276010" cy="850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http://insider.si.edu/wordpress/wp-content/uploads/2016/04/Mountain_Bluebird.jpg">
              <a:extLst>
                <a:ext uri="{FF2B5EF4-FFF2-40B4-BE49-F238E27FC236}">
                  <a16:creationId xmlns:a16="http://schemas.microsoft.com/office/drawing/2014/main" id="{CBB62593-39C3-4F99-AA35-1CA5BD599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30" y="1746798"/>
              <a:ext cx="1435740" cy="97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文字方塊 17">
              <a:extLst>
                <a:ext uri="{FF2B5EF4-FFF2-40B4-BE49-F238E27FC236}">
                  <a16:creationId xmlns:a16="http://schemas.microsoft.com/office/drawing/2014/main" id="{AD7DDAB0-43F5-40EC-BA3F-1DA378EBB4B9}"/>
                </a:ext>
              </a:extLst>
            </p:cNvPr>
            <p:cNvSpPr txBox="1"/>
            <p:nvPr/>
          </p:nvSpPr>
          <p:spPr>
            <a:xfrm>
              <a:off x="5508104" y="2107991"/>
              <a:ext cx="13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Cluster 3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4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44582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Reference*/Pattern Recognition and Machine Learning, Chapter 9, Christopher M. Bishop, Springer Book 2006 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56B166F-20F1-462A-B954-9EDB70220E3A}"/>
                  </a:ext>
                </a:extLst>
              </p:cNvPr>
              <p:cNvSpPr txBox="1"/>
              <p:nvPr/>
            </p:nvSpPr>
            <p:spPr>
              <a:xfrm>
                <a:off x="323528" y="1293890"/>
                <a:ext cx="4248472" cy="5062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K-means Clustering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/>
                  <a:t>Cluster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into K clusters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/>
                  <a:t>Initialize cluster center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=1,2, …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 marL="284400">
                  <a:lnSpc>
                    <a:spcPct val="150000"/>
                  </a:lnSpc>
                </a:pPr>
                <a:r>
                  <a:rPr lang="en-US" altLang="zh-CN" dirty="0"/>
                  <a:t>(better center: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random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from </a:t>
                </a:r>
                <a:r>
                  <a:rPr lang="zh-CN" altLang="en-US" dirty="0"/>
                  <a:t>𝑋</a:t>
                </a:r>
                <a:r>
                  <a:rPr lang="en-US" altLang="zh-CN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/>
                  <a:t>Repeat (EM algorithm)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binary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in </a:t>
                </a:r>
                <a:r>
                  <a:rPr lang="zh-CN" altLang="en-US" dirty="0"/>
                  <a:t>𝑋</a:t>
                </a: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Update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56B166F-20F1-462A-B954-9EDB7022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93890"/>
                <a:ext cx="4248472" cy="5062155"/>
              </a:xfrm>
              <a:prstGeom prst="rect">
                <a:avLst/>
              </a:prstGeom>
              <a:blipFill>
                <a:blip r:embed="rId2"/>
                <a:stretch>
                  <a:fillRect l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77FCFEF9-5AE3-4579-AA64-968DF5E23AC0}"/>
                  </a:ext>
                </a:extLst>
              </p:cNvPr>
              <p:cNvSpPr txBox="1"/>
              <p:nvPr/>
            </p:nvSpPr>
            <p:spPr>
              <a:xfrm>
                <a:off x="1263876" y="4543371"/>
                <a:ext cx="306686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77FCFEF9-5AE3-4579-AA64-968DF5E23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76" y="4543371"/>
                <a:ext cx="306686" cy="278025"/>
              </a:xfrm>
              <a:prstGeom prst="rect">
                <a:avLst/>
              </a:prstGeom>
              <a:blipFill>
                <a:blip r:embed="rId3"/>
                <a:stretch>
                  <a:fillRect l="-17647" r="-1961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左大括弧 20">
            <a:extLst>
              <a:ext uri="{FF2B5EF4-FFF2-40B4-BE49-F238E27FC236}">
                <a16:creationId xmlns:a16="http://schemas.microsoft.com/office/drawing/2014/main" id="{8AAED669-631E-4DA3-808F-24BC91E1D259}"/>
              </a:ext>
            </a:extLst>
          </p:cNvPr>
          <p:cNvSpPr/>
          <p:nvPr/>
        </p:nvSpPr>
        <p:spPr>
          <a:xfrm>
            <a:off x="1621872" y="4320508"/>
            <a:ext cx="294321" cy="723753"/>
          </a:xfrm>
          <a:prstGeom prst="leftBrace">
            <a:avLst>
              <a:gd name="adj1" fmla="val 2823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1">
            <a:extLst>
              <a:ext uri="{FF2B5EF4-FFF2-40B4-BE49-F238E27FC236}">
                <a16:creationId xmlns:a16="http://schemas.microsoft.com/office/drawing/2014/main" id="{8CA2839A-B3CD-4493-9AC9-7451B68AF696}"/>
              </a:ext>
            </a:extLst>
          </p:cNvPr>
          <p:cNvSpPr txBox="1"/>
          <p:nvPr/>
        </p:nvSpPr>
        <p:spPr>
          <a:xfrm>
            <a:off x="1816608" y="4685398"/>
            <a:ext cx="33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0" name="文字方塊 22">
            <a:extLst>
              <a:ext uri="{FF2B5EF4-FFF2-40B4-BE49-F238E27FC236}">
                <a16:creationId xmlns:a16="http://schemas.microsoft.com/office/drawing/2014/main" id="{71A2DA46-F5A1-4381-8830-62375420A35A}"/>
              </a:ext>
            </a:extLst>
          </p:cNvPr>
          <p:cNvSpPr txBox="1"/>
          <p:nvPr/>
        </p:nvSpPr>
        <p:spPr>
          <a:xfrm>
            <a:off x="1836009" y="4222106"/>
            <a:ext cx="33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24">
                <a:extLst>
                  <a:ext uri="{FF2B5EF4-FFF2-40B4-BE49-F238E27FC236}">
                    <a16:creationId xmlns:a16="http://schemas.microsoft.com/office/drawing/2014/main" id="{5179CA2D-230F-4010-A022-5AA2A0B89923}"/>
                  </a:ext>
                </a:extLst>
              </p:cNvPr>
              <p:cNvSpPr txBox="1"/>
              <p:nvPr/>
            </p:nvSpPr>
            <p:spPr>
              <a:xfrm>
                <a:off x="1383548" y="5589240"/>
                <a:ext cx="2140265" cy="671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/>
                          </m:ctrlPr>
                        </m:sSupPr>
                        <m:e>
                          <m:r>
                            <a:rPr lang="en-US" altLang="zh-TW"/>
                            <m:t>𝑐</m:t>
                          </m:r>
                        </m:e>
                        <m:sup>
                          <m:r>
                            <a:rPr lang="en-US" altLang="zh-TW"/>
                            <m:t>𝑖</m:t>
                          </m:r>
                        </m:sup>
                      </m:sSup>
                      <m:r>
                        <a:rPr lang="en-US" altLang="zh-TW"/>
                        <m:t>=</m:t>
                      </m:r>
                      <m:f>
                        <m:fPr>
                          <m:type m:val="lin"/>
                          <m:ctrlPr>
                            <a:rPr lang="en-US" altLang="zh-TW"/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/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/>
                                  </m:ctrlPr>
                                </m:sSupPr>
                                <m:e>
                                  <m:r>
                                    <a:rPr lang="en-US" altLang="zh-TW"/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/>
                                  </m:ctrlPr>
                                </m:sSubSupPr>
                                <m:e>
                                  <m:r>
                                    <a:rPr lang="en-US" altLang="zh-TW"/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/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TW"/>
                                  </m:ctrlPr>
                                </m:sSupPr>
                                <m:e>
                                  <m:r>
                                    <a:rPr lang="en-US" altLang="zh-TW"/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/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/>
                                  </m:ctrlPr>
                                </m:sSupPr>
                                <m:e>
                                  <m:r>
                                    <a:rPr lang="en-US" altLang="zh-TW"/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/>
                                  </m:ctrlPr>
                                </m:sSubSupPr>
                                <m:e>
                                  <m:r>
                                    <a:rPr lang="en-US" altLang="zh-TW"/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/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文字方塊 24">
                <a:extLst>
                  <a:ext uri="{FF2B5EF4-FFF2-40B4-BE49-F238E27FC236}">
                    <a16:creationId xmlns:a16="http://schemas.microsoft.com/office/drawing/2014/main" id="{5179CA2D-230F-4010-A022-5AA2A0B8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48" y="5589240"/>
                <a:ext cx="2140265" cy="671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25">
            <a:extLst>
              <a:ext uri="{FF2B5EF4-FFF2-40B4-BE49-F238E27FC236}">
                <a16:creationId xmlns:a16="http://schemas.microsoft.com/office/drawing/2014/main" id="{5B83A943-64B0-4201-AFC5-6F2336E1747E}"/>
              </a:ext>
            </a:extLst>
          </p:cNvPr>
          <p:cNvSpPr txBox="1"/>
          <p:nvPr/>
        </p:nvSpPr>
        <p:spPr>
          <a:xfrm>
            <a:off x="2140401" y="4693109"/>
            <a:ext cx="163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Otherwise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29ED628-A280-451F-976D-0C36FC8F7023}"/>
                  </a:ext>
                </a:extLst>
              </p:cNvPr>
              <p:cNvSpPr/>
              <p:nvPr/>
            </p:nvSpPr>
            <p:spPr>
              <a:xfrm>
                <a:off x="2155351" y="4220904"/>
                <a:ext cx="2228880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dirty="0"/>
                  <a:t> is most </a:t>
                </a:r>
                <a:r>
                  <a:rPr lang="zh-TW" altLang="en-US" i="1" dirty="0"/>
                  <a:t>close</a:t>
                </a:r>
                <a:r>
                  <a:rPr lang="zh-TW" alt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29ED628-A280-451F-976D-0C36FC8F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51" y="4220904"/>
                <a:ext cx="2228880" cy="378245"/>
              </a:xfrm>
              <a:prstGeom prst="rect">
                <a:avLst/>
              </a:prstGeom>
              <a:blipFill>
                <a:blip r:embed="rId5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2468C8FF-4BE2-4BC2-B9D0-159C25BB3377}"/>
              </a:ext>
            </a:extLst>
          </p:cNvPr>
          <p:cNvGrpSpPr/>
          <p:nvPr/>
        </p:nvGrpSpPr>
        <p:grpSpPr>
          <a:xfrm>
            <a:off x="4234556" y="2701297"/>
            <a:ext cx="3488545" cy="2069746"/>
            <a:chOff x="4223389" y="2739030"/>
            <a:chExt cx="3488545" cy="2069746"/>
          </a:xfrm>
        </p:grpSpPr>
        <p:pic>
          <p:nvPicPr>
            <p:cNvPr id="69" name="圖片 3">
              <a:extLst>
                <a:ext uri="{FF2B5EF4-FFF2-40B4-BE49-F238E27FC236}">
                  <a16:creationId xmlns:a16="http://schemas.microsoft.com/office/drawing/2014/main" id="{4213FCA6-6077-4EE0-B35A-0626A714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3144" y="3034456"/>
              <a:ext cx="884072" cy="1150918"/>
            </a:xfrm>
            <a:prstGeom prst="rect">
              <a:avLst/>
            </a:prstGeom>
          </p:spPr>
        </p:pic>
        <p:pic>
          <p:nvPicPr>
            <p:cNvPr id="70" name="Picture 2" descr="https://s-media-cache-ak0.pinimg.com/originals/0d/1e/96/0d1e961819031a6c8a05a62b7e8b331c.jpg">
              <a:extLst>
                <a:ext uri="{FF2B5EF4-FFF2-40B4-BE49-F238E27FC236}">
                  <a16:creationId xmlns:a16="http://schemas.microsoft.com/office/drawing/2014/main" id="{17BD8E80-DA23-4E59-9F5D-A4429481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891" y="3677383"/>
              <a:ext cx="1377289" cy="77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2" descr="https://encrypted-tbn1.gstatic.com/images?q=tbn:ANd9GcRcwlRKAlSIaCI4W5PRYVbuBQQXifF-56bFqAjh9DMe-_3Lh8_YKw">
              <a:extLst>
                <a:ext uri="{FF2B5EF4-FFF2-40B4-BE49-F238E27FC236}">
                  <a16:creationId xmlns:a16="http://schemas.microsoft.com/office/drawing/2014/main" id="{86069D6F-84CB-4AD2-9E17-B3D120DE2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419" y="3911262"/>
              <a:ext cx="1336515" cy="89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橢圓 12">
              <a:extLst>
                <a:ext uri="{FF2B5EF4-FFF2-40B4-BE49-F238E27FC236}">
                  <a16:creationId xmlns:a16="http://schemas.microsoft.com/office/drawing/2014/main" id="{46E1FE24-1E84-4814-997E-20ED4D5717B9}"/>
                </a:ext>
              </a:extLst>
            </p:cNvPr>
            <p:cNvSpPr/>
            <p:nvPr/>
          </p:nvSpPr>
          <p:spPr>
            <a:xfrm rot="1754898">
              <a:off x="4991602" y="3163476"/>
              <a:ext cx="2545657" cy="149557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文字方塊 15">
              <a:extLst>
                <a:ext uri="{FF2B5EF4-FFF2-40B4-BE49-F238E27FC236}">
                  <a16:creationId xmlns:a16="http://schemas.microsoft.com/office/drawing/2014/main" id="{010CB5FD-4FC8-4F87-ADE1-FFE309C7296B}"/>
                </a:ext>
              </a:extLst>
            </p:cNvPr>
            <p:cNvSpPr txBox="1"/>
            <p:nvPr/>
          </p:nvSpPr>
          <p:spPr>
            <a:xfrm>
              <a:off x="4223389" y="3373206"/>
              <a:ext cx="13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Cluster 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文字方塊 26">
                  <a:extLst>
                    <a:ext uri="{FF2B5EF4-FFF2-40B4-BE49-F238E27FC236}">
                      <a16:creationId xmlns:a16="http://schemas.microsoft.com/office/drawing/2014/main" id="{D5C783F1-5B39-4A85-98FD-4654B39B76A0}"/>
                    </a:ext>
                  </a:extLst>
                </p:cNvPr>
                <p:cNvSpPr txBox="1"/>
                <p:nvPr/>
              </p:nvSpPr>
              <p:spPr>
                <a:xfrm>
                  <a:off x="4725771" y="2739030"/>
                  <a:ext cx="324063" cy="6512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600">
                                <a:solidFill>
                                  <a:srgbClr val="FF0000"/>
                                </a:solidFill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5" name="文字方塊 26">
                  <a:extLst>
                    <a:ext uri="{FF2B5EF4-FFF2-40B4-BE49-F238E27FC236}">
                      <a16:creationId xmlns:a16="http://schemas.microsoft.com/office/drawing/2014/main" id="{D5C783F1-5B39-4A85-98FD-4654B39B7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771" y="2739030"/>
                  <a:ext cx="324063" cy="6512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1EEBF84-6CD6-410A-A368-DA6AB20263AD}"/>
              </a:ext>
            </a:extLst>
          </p:cNvPr>
          <p:cNvGrpSpPr/>
          <p:nvPr/>
        </p:nvGrpSpPr>
        <p:grpSpPr>
          <a:xfrm>
            <a:off x="5690855" y="4468197"/>
            <a:ext cx="3273073" cy="1911223"/>
            <a:chOff x="5634106" y="4393680"/>
            <a:chExt cx="3273073" cy="1911223"/>
          </a:xfrm>
        </p:grpSpPr>
        <p:pic>
          <p:nvPicPr>
            <p:cNvPr id="68" name="Picture 10" descr="http://d21vu35cjx7sd4.cloudfront.net/dims3/MMAH/crop/0x0%2B0%2B0/resize/645x380/quality/90/?url=http%3A%2F%2Fs3.amazonaws.com%2Fassets.prod.vetstreet.com%2Fc2%2F2a9f709eb411e0a2380050568d634f%2Ffile%2FHarrier-5-645mk062411.jpg">
              <a:extLst>
                <a:ext uri="{FF2B5EF4-FFF2-40B4-BE49-F238E27FC236}">
                  <a16:creationId xmlns:a16="http://schemas.microsoft.com/office/drawing/2014/main" id="{789E7FBF-17C9-4A94-9412-E3CEF15A2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0122" y="5263404"/>
              <a:ext cx="879247" cy="104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圖片 8">
              <a:extLst>
                <a:ext uri="{FF2B5EF4-FFF2-40B4-BE49-F238E27FC236}">
                  <a16:creationId xmlns:a16="http://schemas.microsoft.com/office/drawing/2014/main" id="{B651170B-C312-4BC5-8366-A9AD1BF86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278" y="4393680"/>
              <a:ext cx="1343468" cy="1255216"/>
            </a:xfrm>
            <a:prstGeom prst="rect">
              <a:avLst/>
            </a:prstGeom>
          </p:spPr>
        </p:pic>
        <p:pic>
          <p:nvPicPr>
            <p:cNvPr id="76" name="Picture 8" descr="http://www.picturesnew.com/media/images/b1bb6faa9d.jpg">
              <a:extLst>
                <a:ext uri="{FF2B5EF4-FFF2-40B4-BE49-F238E27FC236}">
                  <a16:creationId xmlns:a16="http://schemas.microsoft.com/office/drawing/2014/main" id="{8A859B3A-C325-4B03-8153-C0BB77DE4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124" y="5343695"/>
              <a:ext cx="1321914" cy="88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橢圓 13">
              <a:extLst>
                <a:ext uri="{FF2B5EF4-FFF2-40B4-BE49-F238E27FC236}">
                  <a16:creationId xmlns:a16="http://schemas.microsoft.com/office/drawing/2014/main" id="{272D4C0D-92E7-426A-830C-494582513D83}"/>
                </a:ext>
              </a:extLst>
            </p:cNvPr>
            <p:cNvSpPr/>
            <p:nvPr/>
          </p:nvSpPr>
          <p:spPr>
            <a:xfrm rot="1754898">
              <a:off x="6589847" y="4691873"/>
              <a:ext cx="2317332" cy="149557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16">
              <a:extLst>
                <a:ext uri="{FF2B5EF4-FFF2-40B4-BE49-F238E27FC236}">
                  <a16:creationId xmlns:a16="http://schemas.microsoft.com/office/drawing/2014/main" id="{CE398645-5075-4465-864E-3670BE32FCA2}"/>
                </a:ext>
              </a:extLst>
            </p:cNvPr>
            <p:cNvSpPr txBox="1"/>
            <p:nvPr/>
          </p:nvSpPr>
          <p:spPr>
            <a:xfrm>
              <a:off x="5634106" y="5966349"/>
              <a:ext cx="13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Cluster 2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字方塊 23">
              <a:extLst>
                <a:ext uri="{FF2B5EF4-FFF2-40B4-BE49-F238E27FC236}">
                  <a16:creationId xmlns:a16="http://schemas.microsoft.com/office/drawing/2014/main" id="{860F573D-C4EC-41FB-AFE6-629111B74A27}"/>
                </a:ext>
              </a:extLst>
            </p:cNvPr>
            <p:cNvSpPr txBox="1"/>
            <p:nvPr/>
          </p:nvSpPr>
          <p:spPr>
            <a:xfrm>
              <a:off x="6555925" y="442537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字方塊 28">
                  <a:extLst>
                    <a:ext uri="{FF2B5EF4-FFF2-40B4-BE49-F238E27FC236}">
                      <a16:creationId xmlns:a16="http://schemas.microsoft.com/office/drawing/2014/main" id="{5843A058-50A8-4720-A2DE-7EEF92B1B9A3}"/>
                    </a:ext>
                  </a:extLst>
                </p:cNvPr>
                <p:cNvSpPr txBox="1"/>
                <p:nvPr/>
              </p:nvSpPr>
              <p:spPr>
                <a:xfrm>
                  <a:off x="6152148" y="5295271"/>
                  <a:ext cx="324063" cy="6512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600">
                                <a:solidFill>
                                  <a:srgbClr val="FF0000"/>
                                </a:solidFill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6" name="文字方塊 28">
                  <a:extLst>
                    <a:ext uri="{FF2B5EF4-FFF2-40B4-BE49-F238E27FC236}">
                      <a16:creationId xmlns:a16="http://schemas.microsoft.com/office/drawing/2014/main" id="{5843A058-50A8-4720-A2DE-7EEF92B1B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2148" y="5295271"/>
                  <a:ext cx="324063" cy="65120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7C01228-2807-4A3A-8067-9DE980C496D4}"/>
              </a:ext>
            </a:extLst>
          </p:cNvPr>
          <p:cNvGrpSpPr/>
          <p:nvPr/>
        </p:nvGrpSpPr>
        <p:grpSpPr>
          <a:xfrm>
            <a:off x="5527006" y="1268760"/>
            <a:ext cx="3293466" cy="1636494"/>
            <a:chOff x="5508104" y="1351822"/>
            <a:chExt cx="3293466" cy="1636494"/>
          </a:xfrm>
        </p:grpSpPr>
        <p:pic>
          <p:nvPicPr>
            <p:cNvPr id="73" name="Picture 4" descr="http://all4desktop.com/data_images/original/4244361-bird.jpg">
              <a:extLst>
                <a:ext uri="{FF2B5EF4-FFF2-40B4-BE49-F238E27FC236}">
                  <a16:creationId xmlns:a16="http://schemas.microsoft.com/office/drawing/2014/main" id="{95EF61C2-7998-480C-AC08-7B8B5C946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381" y="2066501"/>
              <a:ext cx="1278177" cy="92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https://upload.wikimedia.org/wikipedia/commons/5/5e/Silverbird_in_Murchison_Falls_National_Park,_Uganda.JPG">
              <a:extLst>
                <a:ext uri="{FF2B5EF4-FFF2-40B4-BE49-F238E27FC236}">
                  <a16:creationId xmlns:a16="http://schemas.microsoft.com/office/drawing/2014/main" id="{29D2C7B6-89C0-4C0F-88E1-98B9BA3D9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50" y="1376488"/>
              <a:ext cx="1276010" cy="850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http://insider.si.edu/wordpress/wp-content/uploads/2016/04/Mountain_Bluebird.jpg">
              <a:extLst>
                <a:ext uri="{FF2B5EF4-FFF2-40B4-BE49-F238E27FC236}">
                  <a16:creationId xmlns:a16="http://schemas.microsoft.com/office/drawing/2014/main" id="{CBB62593-39C3-4F99-AA35-1CA5BD599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30" y="1746798"/>
              <a:ext cx="1435740" cy="97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橢圓 14">
              <a:extLst>
                <a:ext uri="{FF2B5EF4-FFF2-40B4-BE49-F238E27FC236}">
                  <a16:creationId xmlns:a16="http://schemas.microsoft.com/office/drawing/2014/main" id="{4523985B-3A6D-479C-8ADE-98604E4E3049}"/>
                </a:ext>
              </a:extLst>
            </p:cNvPr>
            <p:cNvSpPr/>
            <p:nvPr/>
          </p:nvSpPr>
          <p:spPr>
            <a:xfrm>
              <a:off x="6375243" y="1351822"/>
              <a:ext cx="2426327" cy="14817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文字方塊 17">
              <a:extLst>
                <a:ext uri="{FF2B5EF4-FFF2-40B4-BE49-F238E27FC236}">
                  <a16:creationId xmlns:a16="http://schemas.microsoft.com/office/drawing/2014/main" id="{AD7DDAB0-43F5-40EC-BA3F-1DA378EBB4B9}"/>
                </a:ext>
              </a:extLst>
            </p:cNvPr>
            <p:cNvSpPr txBox="1"/>
            <p:nvPr/>
          </p:nvSpPr>
          <p:spPr>
            <a:xfrm>
              <a:off x="5508104" y="2107991"/>
              <a:ext cx="13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Cluster 3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文字方塊 29">
                  <a:extLst>
                    <a:ext uri="{FF2B5EF4-FFF2-40B4-BE49-F238E27FC236}">
                      <a16:creationId xmlns:a16="http://schemas.microsoft.com/office/drawing/2014/main" id="{3BA232A2-6CC0-40AC-817D-0D0BF48C1FEA}"/>
                    </a:ext>
                  </a:extLst>
                </p:cNvPr>
                <p:cNvSpPr txBox="1"/>
                <p:nvPr/>
              </p:nvSpPr>
              <p:spPr>
                <a:xfrm>
                  <a:off x="6042861" y="1484784"/>
                  <a:ext cx="324063" cy="6496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600">
                                <a:solidFill>
                                  <a:srgbClr val="FF0000"/>
                                </a:solidFill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7" name="文字方塊 29">
                  <a:extLst>
                    <a:ext uri="{FF2B5EF4-FFF2-40B4-BE49-F238E27FC236}">
                      <a16:creationId xmlns:a16="http://schemas.microsoft.com/office/drawing/2014/main" id="{3BA232A2-6CC0-40AC-817D-0D0BF48C1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861" y="1484784"/>
                  <a:ext cx="324063" cy="6496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299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44582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Reference*/Pattern Recognition and Machine Learning, Chapter 9, Christopher M. Bishop, Springer Book 2006 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56B166F-20F1-462A-B954-9EDB70220E3A}"/>
                  </a:ext>
                </a:extLst>
              </p:cNvPr>
              <p:cNvSpPr txBox="1"/>
              <p:nvPr/>
            </p:nvSpPr>
            <p:spPr>
              <a:xfrm>
                <a:off x="323528" y="1293890"/>
                <a:ext cx="4248472" cy="5062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K-means Clustering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/>
                  <a:t>Cluster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into K clusters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/>
                  <a:t>Initialize cluster center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=1,2, …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 marL="284400">
                  <a:lnSpc>
                    <a:spcPct val="150000"/>
                  </a:lnSpc>
                </a:pPr>
                <a:r>
                  <a:rPr lang="en-US" altLang="zh-CN" dirty="0"/>
                  <a:t>(better center: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random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from </a:t>
                </a:r>
                <a:r>
                  <a:rPr lang="zh-CN" altLang="en-US" dirty="0"/>
                  <a:t>𝑋</a:t>
                </a:r>
                <a:r>
                  <a:rPr lang="en-US" altLang="zh-CN" dirty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dirty="0"/>
                  <a:t>Repeat (EM algorithm)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binary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in </a:t>
                </a:r>
                <a:r>
                  <a:rPr lang="zh-CN" altLang="en-US" dirty="0"/>
                  <a:t>𝑋</a:t>
                </a: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Update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56B166F-20F1-462A-B954-9EDB7022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93890"/>
                <a:ext cx="4248472" cy="5062155"/>
              </a:xfrm>
              <a:prstGeom prst="rect">
                <a:avLst/>
              </a:prstGeom>
              <a:blipFill>
                <a:blip r:embed="rId2"/>
                <a:stretch>
                  <a:fillRect l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77FCFEF9-5AE3-4579-AA64-968DF5E23AC0}"/>
                  </a:ext>
                </a:extLst>
              </p:cNvPr>
              <p:cNvSpPr txBox="1"/>
              <p:nvPr/>
            </p:nvSpPr>
            <p:spPr>
              <a:xfrm>
                <a:off x="1263876" y="4543371"/>
                <a:ext cx="306686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7" name="文字方塊 19">
                <a:extLst>
                  <a:ext uri="{FF2B5EF4-FFF2-40B4-BE49-F238E27FC236}">
                    <a16:creationId xmlns:a16="http://schemas.microsoft.com/office/drawing/2014/main" id="{77FCFEF9-5AE3-4579-AA64-968DF5E23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76" y="4543371"/>
                <a:ext cx="306686" cy="278025"/>
              </a:xfrm>
              <a:prstGeom prst="rect">
                <a:avLst/>
              </a:prstGeom>
              <a:blipFill>
                <a:blip r:embed="rId3"/>
                <a:stretch>
                  <a:fillRect l="-17647" r="-1961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左大括弧 20">
            <a:extLst>
              <a:ext uri="{FF2B5EF4-FFF2-40B4-BE49-F238E27FC236}">
                <a16:creationId xmlns:a16="http://schemas.microsoft.com/office/drawing/2014/main" id="{8AAED669-631E-4DA3-808F-24BC91E1D259}"/>
              </a:ext>
            </a:extLst>
          </p:cNvPr>
          <p:cNvSpPr/>
          <p:nvPr/>
        </p:nvSpPr>
        <p:spPr>
          <a:xfrm>
            <a:off x="1621872" y="4320508"/>
            <a:ext cx="294321" cy="723753"/>
          </a:xfrm>
          <a:prstGeom prst="leftBrace">
            <a:avLst>
              <a:gd name="adj1" fmla="val 2823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1">
            <a:extLst>
              <a:ext uri="{FF2B5EF4-FFF2-40B4-BE49-F238E27FC236}">
                <a16:creationId xmlns:a16="http://schemas.microsoft.com/office/drawing/2014/main" id="{8CA2839A-B3CD-4493-9AC9-7451B68AF696}"/>
              </a:ext>
            </a:extLst>
          </p:cNvPr>
          <p:cNvSpPr txBox="1"/>
          <p:nvPr/>
        </p:nvSpPr>
        <p:spPr>
          <a:xfrm>
            <a:off x="1816608" y="4685398"/>
            <a:ext cx="33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0" name="文字方塊 22">
            <a:extLst>
              <a:ext uri="{FF2B5EF4-FFF2-40B4-BE49-F238E27FC236}">
                <a16:creationId xmlns:a16="http://schemas.microsoft.com/office/drawing/2014/main" id="{71A2DA46-F5A1-4381-8830-62375420A35A}"/>
              </a:ext>
            </a:extLst>
          </p:cNvPr>
          <p:cNvSpPr txBox="1"/>
          <p:nvPr/>
        </p:nvSpPr>
        <p:spPr>
          <a:xfrm>
            <a:off x="1836009" y="4222106"/>
            <a:ext cx="33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24">
                <a:extLst>
                  <a:ext uri="{FF2B5EF4-FFF2-40B4-BE49-F238E27FC236}">
                    <a16:creationId xmlns:a16="http://schemas.microsoft.com/office/drawing/2014/main" id="{5179CA2D-230F-4010-A022-5AA2A0B89923}"/>
                  </a:ext>
                </a:extLst>
              </p:cNvPr>
              <p:cNvSpPr txBox="1"/>
              <p:nvPr/>
            </p:nvSpPr>
            <p:spPr>
              <a:xfrm>
                <a:off x="1383548" y="5589240"/>
                <a:ext cx="2140265" cy="671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/>
                          </m:ctrlPr>
                        </m:sSupPr>
                        <m:e>
                          <m:r>
                            <a:rPr lang="en-US" altLang="zh-TW"/>
                            <m:t>𝑐</m:t>
                          </m:r>
                        </m:e>
                        <m:sup>
                          <m:r>
                            <a:rPr lang="en-US" altLang="zh-TW"/>
                            <m:t>𝑖</m:t>
                          </m:r>
                        </m:sup>
                      </m:sSup>
                      <m:r>
                        <a:rPr lang="en-US" altLang="zh-TW"/>
                        <m:t>=</m:t>
                      </m:r>
                      <m:f>
                        <m:fPr>
                          <m:type m:val="lin"/>
                          <m:ctrlPr>
                            <a:rPr lang="en-US" altLang="zh-TW"/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/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/>
                                  </m:ctrlPr>
                                </m:sSupPr>
                                <m:e>
                                  <m:r>
                                    <a:rPr lang="en-US" altLang="zh-TW"/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/>
                                  </m:ctrlPr>
                                </m:sSubSupPr>
                                <m:e>
                                  <m:r>
                                    <a:rPr lang="en-US" altLang="zh-TW"/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/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TW"/>
                                  </m:ctrlPr>
                                </m:sSupPr>
                                <m:e>
                                  <m:r>
                                    <a:rPr lang="en-US" altLang="zh-TW"/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/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/>
                                  </m:ctrlPr>
                                </m:sSupPr>
                                <m:e>
                                  <m:r>
                                    <a:rPr lang="en-US" altLang="zh-TW"/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TW"/>
                                  </m:ctrlPr>
                                </m:sSubSupPr>
                                <m:e>
                                  <m:r>
                                    <a:rPr lang="en-US" altLang="zh-TW"/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TW"/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/>
                                    <m:t>𝑛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文字方塊 24">
                <a:extLst>
                  <a:ext uri="{FF2B5EF4-FFF2-40B4-BE49-F238E27FC236}">
                    <a16:creationId xmlns:a16="http://schemas.microsoft.com/office/drawing/2014/main" id="{5179CA2D-230F-4010-A022-5AA2A0B8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548" y="5589240"/>
                <a:ext cx="2140265" cy="671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25">
            <a:extLst>
              <a:ext uri="{FF2B5EF4-FFF2-40B4-BE49-F238E27FC236}">
                <a16:creationId xmlns:a16="http://schemas.microsoft.com/office/drawing/2014/main" id="{5B83A943-64B0-4201-AFC5-6F2336E1747E}"/>
              </a:ext>
            </a:extLst>
          </p:cNvPr>
          <p:cNvSpPr txBox="1"/>
          <p:nvPr/>
        </p:nvSpPr>
        <p:spPr>
          <a:xfrm>
            <a:off x="2140401" y="4693109"/>
            <a:ext cx="163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Otherwise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29ED628-A280-451F-976D-0C36FC8F7023}"/>
                  </a:ext>
                </a:extLst>
              </p:cNvPr>
              <p:cNvSpPr/>
              <p:nvPr/>
            </p:nvSpPr>
            <p:spPr>
              <a:xfrm>
                <a:off x="2155351" y="4220904"/>
                <a:ext cx="2228880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dirty="0"/>
                  <a:t> is most </a:t>
                </a:r>
                <a:r>
                  <a:rPr lang="zh-TW" altLang="en-US" i="1" dirty="0"/>
                  <a:t>close</a:t>
                </a:r>
                <a:r>
                  <a:rPr lang="zh-TW" alt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29ED628-A280-451F-976D-0C36FC8F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51" y="4220904"/>
                <a:ext cx="2228880" cy="378245"/>
              </a:xfrm>
              <a:prstGeom prst="rect">
                <a:avLst/>
              </a:prstGeom>
              <a:blipFill>
                <a:blip r:embed="rId5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2468C8FF-4BE2-4BC2-B9D0-159C25BB3377}"/>
              </a:ext>
            </a:extLst>
          </p:cNvPr>
          <p:cNvGrpSpPr/>
          <p:nvPr/>
        </p:nvGrpSpPr>
        <p:grpSpPr>
          <a:xfrm>
            <a:off x="4234556" y="2701297"/>
            <a:ext cx="3488545" cy="2069746"/>
            <a:chOff x="4223389" y="2739030"/>
            <a:chExt cx="3488545" cy="2069746"/>
          </a:xfrm>
        </p:grpSpPr>
        <p:pic>
          <p:nvPicPr>
            <p:cNvPr id="69" name="圖片 3">
              <a:extLst>
                <a:ext uri="{FF2B5EF4-FFF2-40B4-BE49-F238E27FC236}">
                  <a16:creationId xmlns:a16="http://schemas.microsoft.com/office/drawing/2014/main" id="{4213FCA6-6077-4EE0-B35A-0626A714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3144" y="3034456"/>
              <a:ext cx="884072" cy="1150918"/>
            </a:xfrm>
            <a:prstGeom prst="rect">
              <a:avLst/>
            </a:prstGeom>
          </p:spPr>
        </p:pic>
        <p:pic>
          <p:nvPicPr>
            <p:cNvPr id="70" name="Picture 2" descr="https://s-media-cache-ak0.pinimg.com/originals/0d/1e/96/0d1e961819031a6c8a05a62b7e8b331c.jpg">
              <a:extLst>
                <a:ext uri="{FF2B5EF4-FFF2-40B4-BE49-F238E27FC236}">
                  <a16:creationId xmlns:a16="http://schemas.microsoft.com/office/drawing/2014/main" id="{17BD8E80-DA23-4E59-9F5D-A4429481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891" y="3677383"/>
              <a:ext cx="1377289" cy="77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2" descr="https://encrypted-tbn1.gstatic.com/images?q=tbn:ANd9GcRcwlRKAlSIaCI4W5PRYVbuBQQXifF-56bFqAjh9DMe-_3Lh8_YKw">
              <a:extLst>
                <a:ext uri="{FF2B5EF4-FFF2-40B4-BE49-F238E27FC236}">
                  <a16:creationId xmlns:a16="http://schemas.microsoft.com/office/drawing/2014/main" id="{86069D6F-84CB-4AD2-9E17-B3D120DE2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419" y="3911262"/>
              <a:ext cx="1336515" cy="89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橢圓 12">
              <a:extLst>
                <a:ext uri="{FF2B5EF4-FFF2-40B4-BE49-F238E27FC236}">
                  <a16:creationId xmlns:a16="http://schemas.microsoft.com/office/drawing/2014/main" id="{46E1FE24-1E84-4814-997E-20ED4D5717B9}"/>
                </a:ext>
              </a:extLst>
            </p:cNvPr>
            <p:cNvSpPr/>
            <p:nvPr/>
          </p:nvSpPr>
          <p:spPr>
            <a:xfrm rot="1754898">
              <a:off x="4991602" y="3163476"/>
              <a:ext cx="2545657" cy="149557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文字方塊 15">
              <a:extLst>
                <a:ext uri="{FF2B5EF4-FFF2-40B4-BE49-F238E27FC236}">
                  <a16:creationId xmlns:a16="http://schemas.microsoft.com/office/drawing/2014/main" id="{010CB5FD-4FC8-4F87-ADE1-FFE309C7296B}"/>
                </a:ext>
              </a:extLst>
            </p:cNvPr>
            <p:cNvSpPr txBox="1"/>
            <p:nvPr/>
          </p:nvSpPr>
          <p:spPr>
            <a:xfrm>
              <a:off x="4223389" y="3373206"/>
              <a:ext cx="13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Cluster 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文字方塊 26">
                  <a:extLst>
                    <a:ext uri="{FF2B5EF4-FFF2-40B4-BE49-F238E27FC236}">
                      <a16:creationId xmlns:a16="http://schemas.microsoft.com/office/drawing/2014/main" id="{D5C783F1-5B39-4A85-98FD-4654B39B76A0}"/>
                    </a:ext>
                  </a:extLst>
                </p:cNvPr>
                <p:cNvSpPr txBox="1"/>
                <p:nvPr/>
              </p:nvSpPr>
              <p:spPr>
                <a:xfrm>
                  <a:off x="4725771" y="2739030"/>
                  <a:ext cx="324063" cy="6512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600">
                                <a:solidFill>
                                  <a:srgbClr val="FF0000"/>
                                </a:solidFill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5" name="文字方塊 26">
                  <a:extLst>
                    <a:ext uri="{FF2B5EF4-FFF2-40B4-BE49-F238E27FC236}">
                      <a16:creationId xmlns:a16="http://schemas.microsoft.com/office/drawing/2014/main" id="{D5C783F1-5B39-4A85-98FD-4654B39B7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771" y="2739030"/>
                  <a:ext cx="324063" cy="6512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1EEBF84-6CD6-410A-A368-DA6AB20263AD}"/>
              </a:ext>
            </a:extLst>
          </p:cNvPr>
          <p:cNvGrpSpPr/>
          <p:nvPr/>
        </p:nvGrpSpPr>
        <p:grpSpPr>
          <a:xfrm>
            <a:off x="5690855" y="4468197"/>
            <a:ext cx="3273073" cy="1911223"/>
            <a:chOff x="5634106" y="4393680"/>
            <a:chExt cx="3273073" cy="1911223"/>
          </a:xfrm>
        </p:grpSpPr>
        <p:pic>
          <p:nvPicPr>
            <p:cNvPr id="68" name="Picture 10" descr="http://d21vu35cjx7sd4.cloudfront.net/dims3/MMAH/crop/0x0%2B0%2B0/resize/645x380/quality/90/?url=http%3A%2F%2Fs3.amazonaws.com%2Fassets.prod.vetstreet.com%2Fc2%2F2a9f709eb411e0a2380050568d634f%2Ffile%2FHarrier-5-645mk062411.jpg">
              <a:extLst>
                <a:ext uri="{FF2B5EF4-FFF2-40B4-BE49-F238E27FC236}">
                  <a16:creationId xmlns:a16="http://schemas.microsoft.com/office/drawing/2014/main" id="{789E7FBF-17C9-4A94-9412-E3CEF15A2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0122" y="5263404"/>
              <a:ext cx="879247" cy="104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圖片 8">
              <a:extLst>
                <a:ext uri="{FF2B5EF4-FFF2-40B4-BE49-F238E27FC236}">
                  <a16:creationId xmlns:a16="http://schemas.microsoft.com/office/drawing/2014/main" id="{B651170B-C312-4BC5-8366-A9AD1BF86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278" y="4393680"/>
              <a:ext cx="1343468" cy="1255216"/>
            </a:xfrm>
            <a:prstGeom prst="rect">
              <a:avLst/>
            </a:prstGeom>
          </p:spPr>
        </p:pic>
        <p:pic>
          <p:nvPicPr>
            <p:cNvPr id="76" name="Picture 8" descr="http://www.picturesnew.com/media/images/b1bb6faa9d.jpg">
              <a:extLst>
                <a:ext uri="{FF2B5EF4-FFF2-40B4-BE49-F238E27FC236}">
                  <a16:creationId xmlns:a16="http://schemas.microsoft.com/office/drawing/2014/main" id="{8A859B3A-C325-4B03-8153-C0BB77DE4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124" y="5343695"/>
              <a:ext cx="1321914" cy="88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橢圓 13">
              <a:extLst>
                <a:ext uri="{FF2B5EF4-FFF2-40B4-BE49-F238E27FC236}">
                  <a16:creationId xmlns:a16="http://schemas.microsoft.com/office/drawing/2014/main" id="{272D4C0D-92E7-426A-830C-494582513D83}"/>
                </a:ext>
              </a:extLst>
            </p:cNvPr>
            <p:cNvSpPr/>
            <p:nvPr/>
          </p:nvSpPr>
          <p:spPr>
            <a:xfrm rot="1754898">
              <a:off x="6589847" y="4691873"/>
              <a:ext cx="2317332" cy="149557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16">
              <a:extLst>
                <a:ext uri="{FF2B5EF4-FFF2-40B4-BE49-F238E27FC236}">
                  <a16:creationId xmlns:a16="http://schemas.microsoft.com/office/drawing/2014/main" id="{CE398645-5075-4465-864E-3670BE32FCA2}"/>
                </a:ext>
              </a:extLst>
            </p:cNvPr>
            <p:cNvSpPr txBox="1"/>
            <p:nvPr/>
          </p:nvSpPr>
          <p:spPr>
            <a:xfrm>
              <a:off x="5634106" y="5966349"/>
              <a:ext cx="13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Cluster 2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字方塊 23">
              <a:extLst>
                <a:ext uri="{FF2B5EF4-FFF2-40B4-BE49-F238E27FC236}">
                  <a16:creationId xmlns:a16="http://schemas.microsoft.com/office/drawing/2014/main" id="{860F573D-C4EC-41FB-AFE6-629111B74A27}"/>
                </a:ext>
              </a:extLst>
            </p:cNvPr>
            <p:cNvSpPr txBox="1"/>
            <p:nvPr/>
          </p:nvSpPr>
          <p:spPr>
            <a:xfrm>
              <a:off x="6555925" y="442537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文字方塊 28">
                  <a:extLst>
                    <a:ext uri="{FF2B5EF4-FFF2-40B4-BE49-F238E27FC236}">
                      <a16:creationId xmlns:a16="http://schemas.microsoft.com/office/drawing/2014/main" id="{5843A058-50A8-4720-A2DE-7EEF92B1B9A3}"/>
                    </a:ext>
                  </a:extLst>
                </p:cNvPr>
                <p:cNvSpPr txBox="1"/>
                <p:nvPr/>
              </p:nvSpPr>
              <p:spPr>
                <a:xfrm>
                  <a:off x="6152148" y="5295271"/>
                  <a:ext cx="324063" cy="6512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600">
                                <a:solidFill>
                                  <a:srgbClr val="FF0000"/>
                                </a:solidFill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6" name="文字方塊 28">
                  <a:extLst>
                    <a:ext uri="{FF2B5EF4-FFF2-40B4-BE49-F238E27FC236}">
                      <a16:creationId xmlns:a16="http://schemas.microsoft.com/office/drawing/2014/main" id="{5843A058-50A8-4720-A2DE-7EEF92B1B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2148" y="5295271"/>
                  <a:ext cx="324063" cy="65120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7C01228-2807-4A3A-8067-9DE980C496D4}"/>
              </a:ext>
            </a:extLst>
          </p:cNvPr>
          <p:cNvGrpSpPr/>
          <p:nvPr/>
        </p:nvGrpSpPr>
        <p:grpSpPr>
          <a:xfrm>
            <a:off x="5527006" y="1268760"/>
            <a:ext cx="3293466" cy="1636494"/>
            <a:chOff x="5508104" y="1351822"/>
            <a:chExt cx="3293466" cy="1636494"/>
          </a:xfrm>
        </p:grpSpPr>
        <p:pic>
          <p:nvPicPr>
            <p:cNvPr id="73" name="Picture 4" descr="http://all4desktop.com/data_images/original/4244361-bird.jpg">
              <a:extLst>
                <a:ext uri="{FF2B5EF4-FFF2-40B4-BE49-F238E27FC236}">
                  <a16:creationId xmlns:a16="http://schemas.microsoft.com/office/drawing/2014/main" id="{95EF61C2-7998-480C-AC08-7B8B5C946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381" y="2066501"/>
              <a:ext cx="1278177" cy="92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https://upload.wikimedia.org/wikipedia/commons/5/5e/Silverbird_in_Murchison_Falls_National_Park,_Uganda.JPG">
              <a:extLst>
                <a:ext uri="{FF2B5EF4-FFF2-40B4-BE49-F238E27FC236}">
                  <a16:creationId xmlns:a16="http://schemas.microsoft.com/office/drawing/2014/main" id="{29D2C7B6-89C0-4C0F-88E1-98B9BA3D9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50" y="1376488"/>
              <a:ext cx="1276010" cy="850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http://insider.si.edu/wordpress/wp-content/uploads/2016/04/Mountain_Bluebird.jpg">
              <a:extLst>
                <a:ext uri="{FF2B5EF4-FFF2-40B4-BE49-F238E27FC236}">
                  <a16:creationId xmlns:a16="http://schemas.microsoft.com/office/drawing/2014/main" id="{CBB62593-39C3-4F99-AA35-1CA5BD599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30" y="1746798"/>
              <a:ext cx="1435740" cy="97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橢圓 14">
              <a:extLst>
                <a:ext uri="{FF2B5EF4-FFF2-40B4-BE49-F238E27FC236}">
                  <a16:creationId xmlns:a16="http://schemas.microsoft.com/office/drawing/2014/main" id="{4523985B-3A6D-479C-8ADE-98604E4E3049}"/>
                </a:ext>
              </a:extLst>
            </p:cNvPr>
            <p:cNvSpPr/>
            <p:nvPr/>
          </p:nvSpPr>
          <p:spPr>
            <a:xfrm>
              <a:off x="6375243" y="1351822"/>
              <a:ext cx="2426327" cy="14817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文字方塊 17">
              <a:extLst>
                <a:ext uri="{FF2B5EF4-FFF2-40B4-BE49-F238E27FC236}">
                  <a16:creationId xmlns:a16="http://schemas.microsoft.com/office/drawing/2014/main" id="{AD7DDAB0-43F5-40EC-BA3F-1DA378EBB4B9}"/>
                </a:ext>
              </a:extLst>
            </p:cNvPr>
            <p:cNvSpPr txBox="1"/>
            <p:nvPr/>
          </p:nvSpPr>
          <p:spPr>
            <a:xfrm>
              <a:off x="5508104" y="2107991"/>
              <a:ext cx="1333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Cluster 3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文字方塊 29">
                  <a:extLst>
                    <a:ext uri="{FF2B5EF4-FFF2-40B4-BE49-F238E27FC236}">
                      <a16:creationId xmlns:a16="http://schemas.microsoft.com/office/drawing/2014/main" id="{3BA232A2-6CC0-40AC-817D-0D0BF48C1FEA}"/>
                    </a:ext>
                  </a:extLst>
                </p:cNvPr>
                <p:cNvSpPr txBox="1"/>
                <p:nvPr/>
              </p:nvSpPr>
              <p:spPr>
                <a:xfrm>
                  <a:off x="6042861" y="1484784"/>
                  <a:ext cx="324063" cy="6496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600">
                                <a:solidFill>
                                  <a:srgbClr val="FF0000"/>
                                </a:solidFill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7" name="文字方塊 29">
                  <a:extLst>
                    <a:ext uri="{FF2B5EF4-FFF2-40B4-BE49-F238E27FC236}">
                      <a16:creationId xmlns:a16="http://schemas.microsoft.com/office/drawing/2014/main" id="{3BA232A2-6CC0-40AC-817D-0D0BF48C1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2861" y="1484784"/>
                  <a:ext cx="324063" cy="6496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文字方塊 18">
            <a:extLst>
              <a:ext uri="{FF2B5EF4-FFF2-40B4-BE49-F238E27FC236}">
                <a16:creationId xmlns:a16="http://schemas.microsoft.com/office/drawing/2014/main" id="{DE358057-2AE2-4747-B4A5-8B3B5E5AFFE6}"/>
              </a:ext>
            </a:extLst>
          </p:cNvPr>
          <p:cNvSpPr txBox="1"/>
          <p:nvPr/>
        </p:nvSpPr>
        <p:spPr>
          <a:xfrm>
            <a:off x="6057408" y="2963466"/>
            <a:ext cx="2758710" cy="8399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altLang="zh-TW" sz="1600" dirty="0">
                <a:solidFill>
                  <a:schemeClr val="tx1"/>
                </a:solidFill>
              </a:rPr>
              <a:t>Open question: 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how many clusters do we need?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HAC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0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Distributed Representation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/*Reference*/Pattern Recognition and Machine Learning, Chapter 9, Christopher M. Bishop, Springer Book 2006 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353C140-DC85-43CB-BB09-A1A8932B497C}"/>
              </a:ext>
            </a:extLst>
          </p:cNvPr>
          <p:cNvSpPr txBox="1"/>
          <p:nvPr/>
        </p:nvSpPr>
        <p:spPr>
          <a:xfrm>
            <a:off x="323528" y="1293890"/>
            <a:ext cx="4248472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Clustering (</a:t>
            </a:r>
            <a:r>
              <a:rPr lang="zh-CN" altLang="en-US" dirty="0"/>
              <a:t>以偏概全，太粗燥</a:t>
            </a:r>
            <a:r>
              <a:rPr lang="en-US" altLang="zh-CN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Assign an object to one cluster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Distributed representation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 vector represents an object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Each dimension of the vector represents an attribute</a:t>
            </a:r>
          </a:p>
        </p:txBody>
      </p:sp>
      <p:pic>
        <p:nvPicPr>
          <p:cNvPr id="21" name="Picture 4" descr="六系圖">
            <a:extLst>
              <a:ext uri="{FF2B5EF4-FFF2-40B4-BE49-F238E27FC236}">
                <a16:creationId xmlns:a16="http://schemas.microsoft.com/office/drawing/2014/main" id="{52F3E6F1-814A-497C-B77A-09C3DAC5D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787" y="1293890"/>
            <a:ext cx="3060071" cy="255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5">
            <a:extLst>
              <a:ext uri="{FF2B5EF4-FFF2-40B4-BE49-F238E27FC236}">
                <a16:creationId xmlns:a16="http://schemas.microsoft.com/office/drawing/2014/main" id="{B50D0BE0-0D9A-47B6-BB64-278884FF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213" y="3769260"/>
            <a:ext cx="2919645" cy="2595241"/>
          </a:xfrm>
          <a:prstGeom prst="rect">
            <a:avLst/>
          </a:prstGeom>
        </p:spPr>
      </p:pic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CEF88795-63EC-4AA6-A6EB-1C577457F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98414"/>
              </p:ext>
            </p:extLst>
          </p:nvPr>
        </p:nvGraphicFramePr>
        <p:xfrm>
          <a:off x="2986174" y="3393706"/>
          <a:ext cx="2692400" cy="2966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340088926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05034855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/>
                        <a:t>小</a:t>
                      </a:r>
                      <a:r>
                        <a:rPr lang="zh-CN" altLang="en-US" sz="1800" b="0" dirty="0"/>
                        <a:t>杰</a:t>
                      </a:r>
                      <a:r>
                        <a:rPr lang="zh-TW" altLang="en-US" sz="1800" b="0" dirty="0"/>
                        <a:t>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7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Attribute </a:t>
                      </a:r>
                      <a:endParaRPr lang="zh-TW" alt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/>
                        <a:t>Probability </a:t>
                      </a:r>
                      <a:endParaRPr lang="zh-TW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8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强化系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0.70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8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放出系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02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变化系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4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11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具现化系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1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特质系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643207"/>
                  </a:ext>
                </a:extLst>
              </a:tr>
            </a:tbl>
          </a:graphicData>
        </a:graphic>
      </p:graphicFrame>
      <p:sp>
        <p:nvSpPr>
          <p:cNvPr id="8" name="文字方塊 18">
            <a:extLst>
              <a:ext uri="{FF2B5EF4-FFF2-40B4-BE49-F238E27FC236}">
                <a16:creationId xmlns:a16="http://schemas.microsoft.com/office/drawing/2014/main" id="{D7A31848-C2FA-46AC-A7F6-9BF8E683521A}"/>
              </a:ext>
            </a:extLst>
          </p:cNvPr>
          <p:cNvSpPr txBox="1"/>
          <p:nvPr/>
        </p:nvSpPr>
        <p:spPr>
          <a:xfrm>
            <a:off x="826759" y="4027034"/>
            <a:ext cx="1656184" cy="7128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altLang="zh-TW" sz="1600" dirty="0">
                <a:solidFill>
                  <a:schemeClr val="tx1"/>
                </a:solidFill>
              </a:rPr>
              <a:t>This is dimension Reduction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7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Dimension Reduction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8" name="Picture 2" descr="http://reuter.mit.edu/blue/images/research/manifold.png">
            <a:extLst>
              <a:ext uri="{FF2B5EF4-FFF2-40B4-BE49-F238E27FC236}">
                <a16:creationId xmlns:a16="http://schemas.microsoft.com/office/drawing/2014/main" id="{A2B86973-C143-403F-9A9A-D66DD90B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32" y="2902877"/>
            <a:ext cx="3800063" cy="31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圖片 4">
            <a:extLst>
              <a:ext uri="{FF2B5EF4-FFF2-40B4-BE49-F238E27FC236}">
                <a16:creationId xmlns:a16="http://schemas.microsoft.com/office/drawing/2014/main" id="{71588F37-AF44-4298-8B1A-F898B598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089" y="3086456"/>
            <a:ext cx="2956287" cy="2901959"/>
          </a:xfrm>
          <a:prstGeom prst="rect">
            <a:avLst/>
          </a:prstGeom>
        </p:spPr>
      </p:pic>
      <p:sp>
        <p:nvSpPr>
          <p:cNvPr id="30" name="文字方塊 6">
            <a:extLst>
              <a:ext uri="{FF2B5EF4-FFF2-40B4-BE49-F238E27FC236}">
                <a16:creationId xmlns:a16="http://schemas.microsoft.com/office/drawing/2014/main" id="{23CAB481-D7E1-4000-B96C-3F8E51AE6657}"/>
              </a:ext>
            </a:extLst>
          </p:cNvPr>
          <p:cNvSpPr txBox="1"/>
          <p:nvPr/>
        </p:nvSpPr>
        <p:spPr>
          <a:xfrm>
            <a:off x="1136302" y="5991094"/>
            <a:ext cx="283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Looks like 3-D</a:t>
            </a:r>
            <a:endParaRPr lang="zh-TW" altLang="en-US" dirty="0"/>
          </a:p>
        </p:txBody>
      </p:sp>
      <p:sp>
        <p:nvSpPr>
          <p:cNvPr id="33" name="文字方塊 8">
            <a:extLst>
              <a:ext uri="{FF2B5EF4-FFF2-40B4-BE49-F238E27FC236}">
                <a16:creationId xmlns:a16="http://schemas.microsoft.com/office/drawing/2014/main" id="{39CECA6E-8689-4009-964B-269404A15EE0}"/>
              </a:ext>
            </a:extLst>
          </p:cNvPr>
          <p:cNvSpPr txBox="1"/>
          <p:nvPr/>
        </p:nvSpPr>
        <p:spPr>
          <a:xfrm>
            <a:off x="5513659" y="6012708"/>
            <a:ext cx="283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Actually, 2-D</a:t>
            </a:r>
            <a:endParaRPr lang="zh-TW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B68C8B-5037-4B58-9C6A-CFB9933C166E}"/>
              </a:ext>
            </a:extLst>
          </p:cNvPr>
          <p:cNvGrpSpPr/>
          <p:nvPr/>
        </p:nvGrpSpPr>
        <p:grpSpPr>
          <a:xfrm>
            <a:off x="2066094" y="1916832"/>
            <a:ext cx="5449562" cy="803352"/>
            <a:chOff x="2066094" y="2049584"/>
            <a:chExt cx="5449562" cy="80335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76C8FD0-CB00-40F3-AEC6-B2A8018DF95F}"/>
                </a:ext>
              </a:extLst>
            </p:cNvPr>
            <p:cNvSpPr/>
            <p:nvPr/>
          </p:nvSpPr>
          <p:spPr>
            <a:xfrm>
              <a:off x="3975769" y="2055312"/>
              <a:ext cx="1404730" cy="58057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function</a:t>
              </a:r>
              <a:endParaRPr lang="zh-TW" altLang="en-US" sz="2400" dirty="0"/>
            </a:p>
          </p:txBody>
        </p:sp>
        <p:sp>
          <p:nvSpPr>
            <p:cNvPr id="35" name="箭號: 向右 9">
              <a:extLst>
                <a:ext uri="{FF2B5EF4-FFF2-40B4-BE49-F238E27FC236}">
                  <a16:creationId xmlns:a16="http://schemas.microsoft.com/office/drawing/2014/main" id="{5C486823-4074-4C93-ADCD-68FB83F3FA61}"/>
                </a:ext>
              </a:extLst>
            </p:cNvPr>
            <p:cNvSpPr/>
            <p:nvPr/>
          </p:nvSpPr>
          <p:spPr>
            <a:xfrm>
              <a:off x="3467769" y="2068641"/>
              <a:ext cx="508000" cy="5805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箭號: 向右 10">
              <a:extLst>
                <a:ext uri="{FF2B5EF4-FFF2-40B4-BE49-F238E27FC236}">
                  <a16:creationId xmlns:a16="http://schemas.microsoft.com/office/drawing/2014/main" id="{174BE591-8195-4EBF-B25A-1E627BD5592C}"/>
                </a:ext>
              </a:extLst>
            </p:cNvPr>
            <p:cNvSpPr/>
            <p:nvPr/>
          </p:nvSpPr>
          <p:spPr>
            <a:xfrm>
              <a:off x="5380499" y="2068641"/>
              <a:ext cx="508000" cy="5805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字方塊 11">
                  <a:extLst>
                    <a:ext uri="{FF2B5EF4-FFF2-40B4-BE49-F238E27FC236}">
                      <a16:creationId xmlns:a16="http://schemas.microsoft.com/office/drawing/2014/main" id="{8F4B0F2A-C175-46B7-AC41-1E47BB934FB3}"/>
                    </a:ext>
                  </a:extLst>
                </p:cNvPr>
                <p:cNvSpPr txBox="1"/>
                <p:nvPr/>
              </p:nvSpPr>
              <p:spPr>
                <a:xfrm>
                  <a:off x="2066094" y="2049584"/>
                  <a:ext cx="145458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vector </a:t>
                  </a:r>
                  <a14:m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52" name="文字方塊 11">
                  <a:extLst>
                    <a:ext uri="{FF2B5EF4-FFF2-40B4-BE49-F238E27FC236}">
                      <a16:creationId xmlns:a16="http://schemas.microsoft.com/office/drawing/2014/main" id="{8F4B0F2A-C175-46B7-AC41-1E47BB93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094" y="2049584"/>
                  <a:ext cx="1454585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文字方塊 12">
                  <a:extLst>
                    <a:ext uri="{FF2B5EF4-FFF2-40B4-BE49-F238E27FC236}">
                      <a16:creationId xmlns:a16="http://schemas.microsoft.com/office/drawing/2014/main" id="{039797B5-6365-4C12-BF31-046DC2F3F4EF}"/>
                    </a:ext>
                  </a:extLst>
                </p:cNvPr>
                <p:cNvSpPr txBox="1"/>
                <p:nvPr/>
              </p:nvSpPr>
              <p:spPr>
                <a:xfrm>
                  <a:off x="5718429" y="2072132"/>
                  <a:ext cx="1428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vector </a:t>
                  </a:r>
                  <a14:m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53" name="文字方塊 12">
                  <a:extLst>
                    <a:ext uri="{FF2B5EF4-FFF2-40B4-BE49-F238E27FC236}">
                      <a16:creationId xmlns:a16="http://schemas.microsoft.com/office/drawing/2014/main" id="{039797B5-6365-4C12-BF31-046DC2F3F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8429" y="2072132"/>
                  <a:ext cx="142808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2">
              <a:extLst>
                <a:ext uri="{FF2B5EF4-FFF2-40B4-BE49-F238E27FC236}">
                  <a16:creationId xmlns:a16="http://schemas.microsoft.com/office/drawing/2014/main" id="{0BAC8079-481D-46F3-BF9E-9A3CB30951C1}"/>
                </a:ext>
              </a:extLst>
            </p:cNvPr>
            <p:cNvSpPr txBox="1"/>
            <p:nvPr/>
          </p:nvSpPr>
          <p:spPr>
            <a:xfrm>
              <a:off x="2277258" y="2483604"/>
              <a:ext cx="1513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(High Dim)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文字方塊 13">
              <a:extLst>
                <a:ext uri="{FF2B5EF4-FFF2-40B4-BE49-F238E27FC236}">
                  <a16:creationId xmlns:a16="http://schemas.microsoft.com/office/drawing/2014/main" id="{DD1A3CF5-BDE5-41F7-A2D2-E9F7B32DFC9C}"/>
                </a:ext>
              </a:extLst>
            </p:cNvPr>
            <p:cNvSpPr txBox="1"/>
            <p:nvPr/>
          </p:nvSpPr>
          <p:spPr>
            <a:xfrm>
              <a:off x="6001950" y="2483604"/>
              <a:ext cx="1513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(Low Dim)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D703521-67A2-40E1-8089-DFD8BCA7185A}"/>
              </a:ext>
            </a:extLst>
          </p:cNvPr>
          <p:cNvSpPr txBox="1"/>
          <p:nvPr/>
        </p:nvSpPr>
        <p:spPr>
          <a:xfrm>
            <a:off x="323527" y="1293890"/>
            <a:ext cx="792087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The dimension of the space to describe Data Distribution is </a:t>
            </a:r>
            <a:r>
              <a:rPr lang="zh-CN" altLang="en-US" dirty="0"/>
              <a:t>wasteful</a:t>
            </a:r>
          </a:p>
        </p:txBody>
      </p:sp>
    </p:spTree>
    <p:extLst>
      <p:ext uri="{BB962C8B-B14F-4D97-AF65-F5344CB8AC3E}">
        <p14:creationId xmlns:p14="http://schemas.microsoft.com/office/powerpoint/2010/main" val="1646459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Dimension Reduction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703521-67A2-40E1-8089-DFD8BCA7185A}"/>
              </a:ext>
            </a:extLst>
          </p:cNvPr>
          <p:cNvSpPr txBox="1"/>
          <p:nvPr/>
        </p:nvSpPr>
        <p:spPr>
          <a:xfrm>
            <a:off x="323527" y="1293890"/>
            <a:ext cx="792087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The dimension of the space to describe Data Distribution is </a:t>
            </a:r>
            <a:r>
              <a:rPr lang="zh-CN" altLang="en-US" dirty="0"/>
              <a:t>wasteful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In MNIST, a digit is 28 x 28 dims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Most 28 x 28 dim vectors are not digits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28F322D-3813-4DD3-8032-2223A222C595}"/>
              </a:ext>
            </a:extLst>
          </p:cNvPr>
          <p:cNvGrpSpPr/>
          <p:nvPr/>
        </p:nvGrpSpPr>
        <p:grpSpPr>
          <a:xfrm>
            <a:off x="5421370" y="1809588"/>
            <a:ext cx="2730564" cy="1230086"/>
            <a:chOff x="5330954" y="1944640"/>
            <a:chExt cx="2730564" cy="1230086"/>
          </a:xfrm>
        </p:grpSpPr>
        <p:pic>
          <p:nvPicPr>
            <p:cNvPr id="23" name="圖片 4">
              <a:extLst>
                <a:ext uri="{FF2B5EF4-FFF2-40B4-BE49-F238E27FC236}">
                  <a16:creationId xmlns:a16="http://schemas.microsoft.com/office/drawing/2014/main" id="{5A4043B8-FE49-4EF7-B7BE-732FCAF2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0954" y="1968148"/>
              <a:ext cx="1280042" cy="1183070"/>
            </a:xfrm>
            <a:prstGeom prst="rect">
              <a:avLst/>
            </a:prstGeom>
          </p:spPr>
        </p:pic>
        <p:pic>
          <p:nvPicPr>
            <p:cNvPr id="24" name="圖片 6">
              <a:extLst>
                <a:ext uri="{FF2B5EF4-FFF2-40B4-BE49-F238E27FC236}">
                  <a16:creationId xmlns:a16="http://schemas.microsoft.com/office/drawing/2014/main" id="{1B6DDC60-87C0-42F3-B022-6711731C3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432" y="1944640"/>
              <a:ext cx="1230086" cy="1230086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C34412D-EAF6-4785-8AF7-B34FB48C4BBE}"/>
              </a:ext>
            </a:extLst>
          </p:cNvPr>
          <p:cNvGrpSpPr/>
          <p:nvPr/>
        </p:nvGrpSpPr>
        <p:grpSpPr>
          <a:xfrm>
            <a:off x="2032285" y="3119946"/>
            <a:ext cx="5079429" cy="3240479"/>
            <a:chOff x="1652811" y="2745416"/>
            <a:chExt cx="5637307" cy="3596384"/>
          </a:xfrm>
        </p:grpSpPr>
        <p:sp>
          <p:nvSpPr>
            <p:cNvPr id="25" name="文字方塊 7">
              <a:extLst>
                <a:ext uri="{FF2B5EF4-FFF2-40B4-BE49-F238E27FC236}">
                  <a16:creationId xmlns:a16="http://schemas.microsoft.com/office/drawing/2014/main" id="{19013871-A8B5-44FE-A6E8-B754D07E2720}"/>
                </a:ext>
              </a:extLst>
            </p:cNvPr>
            <p:cNvSpPr txBox="1"/>
            <p:nvPr/>
          </p:nvSpPr>
          <p:spPr>
            <a:xfrm>
              <a:off x="3930287" y="2754115"/>
              <a:ext cx="9797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800" dirty="0"/>
                <a:t>3</a:t>
              </a:r>
              <a:endParaRPr lang="zh-TW" altLang="en-US" sz="8800" dirty="0"/>
            </a:p>
          </p:txBody>
        </p:sp>
        <p:sp>
          <p:nvSpPr>
            <p:cNvPr id="26" name="文字方塊 8">
              <a:extLst>
                <a:ext uri="{FF2B5EF4-FFF2-40B4-BE49-F238E27FC236}">
                  <a16:creationId xmlns:a16="http://schemas.microsoft.com/office/drawing/2014/main" id="{E56EECF7-9371-44D4-8636-25EB7AECCC81}"/>
                </a:ext>
              </a:extLst>
            </p:cNvPr>
            <p:cNvSpPr txBox="1"/>
            <p:nvPr/>
          </p:nvSpPr>
          <p:spPr>
            <a:xfrm rot="600000">
              <a:off x="5129306" y="2754114"/>
              <a:ext cx="9797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800" dirty="0"/>
                <a:t>3</a:t>
              </a:r>
              <a:endParaRPr lang="zh-TW" altLang="en-US" sz="8800" dirty="0"/>
            </a:p>
          </p:txBody>
        </p:sp>
        <p:sp>
          <p:nvSpPr>
            <p:cNvPr id="27" name="文字方塊 9">
              <a:extLst>
                <a:ext uri="{FF2B5EF4-FFF2-40B4-BE49-F238E27FC236}">
                  <a16:creationId xmlns:a16="http://schemas.microsoft.com/office/drawing/2014/main" id="{378E4371-D321-454A-93F2-439A149FCDCE}"/>
                </a:ext>
              </a:extLst>
            </p:cNvPr>
            <p:cNvSpPr txBox="1"/>
            <p:nvPr/>
          </p:nvSpPr>
          <p:spPr>
            <a:xfrm rot="1200000">
              <a:off x="6310404" y="2786772"/>
              <a:ext cx="9797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800" dirty="0"/>
                <a:t>3</a:t>
              </a:r>
              <a:endParaRPr lang="zh-TW" altLang="en-US" sz="8800" dirty="0"/>
            </a:p>
          </p:txBody>
        </p:sp>
        <p:sp>
          <p:nvSpPr>
            <p:cNvPr id="31" name="文字方塊 10">
              <a:extLst>
                <a:ext uri="{FF2B5EF4-FFF2-40B4-BE49-F238E27FC236}">
                  <a16:creationId xmlns:a16="http://schemas.microsoft.com/office/drawing/2014/main" id="{74214E8C-3FF8-4D62-8A20-586C6BC497A7}"/>
                </a:ext>
              </a:extLst>
            </p:cNvPr>
            <p:cNvSpPr txBox="1"/>
            <p:nvPr/>
          </p:nvSpPr>
          <p:spPr>
            <a:xfrm rot="21000000">
              <a:off x="2803616" y="2745416"/>
              <a:ext cx="9797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800" dirty="0"/>
                <a:t>3</a:t>
              </a:r>
              <a:endParaRPr lang="zh-TW" altLang="en-US" sz="8800" dirty="0"/>
            </a:p>
          </p:txBody>
        </p:sp>
        <p:sp>
          <p:nvSpPr>
            <p:cNvPr id="32" name="文字方塊 11">
              <a:extLst>
                <a:ext uri="{FF2B5EF4-FFF2-40B4-BE49-F238E27FC236}">
                  <a16:creationId xmlns:a16="http://schemas.microsoft.com/office/drawing/2014/main" id="{4E58F711-F6CB-4093-BC9B-C44427154284}"/>
                </a:ext>
              </a:extLst>
            </p:cNvPr>
            <p:cNvSpPr txBox="1"/>
            <p:nvPr/>
          </p:nvSpPr>
          <p:spPr>
            <a:xfrm rot="20400000">
              <a:off x="1693274" y="2778074"/>
              <a:ext cx="9797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8800" dirty="0"/>
                <a:t>3</a:t>
              </a:r>
              <a:endParaRPr lang="zh-TW" altLang="en-US" sz="8800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6400486-C079-4CC3-92C5-3C49D4F3881D}"/>
                </a:ext>
              </a:extLst>
            </p:cNvPr>
            <p:cNvSpPr/>
            <p:nvPr/>
          </p:nvSpPr>
          <p:spPr>
            <a:xfrm>
              <a:off x="3916848" y="2950056"/>
              <a:ext cx="993153" cy="10739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C1E13AA-6F8B-4321-9655-99822EF11CE4}"/>
                </a:ext>
              </a:extLst>
            </p:cNvPr>
            <p:cNvSpPr/>
            <p:nvPr/>
          </p:nvSpPr>
          <p:spPr>
            <a:xfrm>
              <a:off x="2780103" y="2959692"/>
              <a:ext cx="993153" cy="10739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FDDF9D5-8983-4E75-A634-1715E814DA0F}"/>
                </a:ext>
              </a:extLst>
            </p:cNvPr>
            <p:cNvSpPr/>
            <p:nvPr/>
          </p:nvSpPr>
          <p:spPr>
            <a:xfrm>
              <a:off x="5090148" y="2959692"/>
              <a:ext cx="993153" cy="10739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B2A44FC-DAAD-4AFA-A2F4-3285A6FFDD25}"/>
                </a:ext>
              </a:extLst>
            </p:cNvPr>
            <p:cNvSpPr/>
            <p:nvPr/>
          </p:nvSpPr>
          <p:spPr>
            <a:xfrm>
              <a:off x="1652811" y="2927035"/>
              <a:ext cx="993153" cy="10739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4513815-2EDE-4C4C-B6F3-EEB071E521F5}"/>
                </a:ext>
              </a:extLst>
            </p:cNvPr>
            <p:cNvSpPr/>
            <p:nvPr/>
          </p:nvSpPr>
          <p:spPr>
            <a:xfrm>
              <a:off x="6263009" y="2959692"/>
              <a:ext cx="993153" cy="10739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接點 25">
              <a:extLst>
                <a:ext uri="{FF2B5EF4-FFF2-40B4-BE49-F238E27FC236}">
                  <a16:creationId xmlns:a16="http://schemas.microsoft.com/office/drawing/2014/main" id="{B882ECA9-4191-49DA-9DAE-661F921C9606}"/>
                </a:ext>
              </a:extLst>
            </p:cNvPr>
            <p:cNvCxnSpPr/>
            <p:nvPr/>
          </p:nvCxnSpPr>
          <p:spPr>
            <a:xfrm>
              <a:off x="2149387" y="5644273"/>
              <a:ext cx="4650874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橢圓 26">
              <a:extLst>
                <a:ext uri="{FF2B5EF4-FFF2-40B4-BE49-F238E27FC236}">
                  <a16:creationId xmlns:a16="http://schemas.microsoft.com/office/drawing/2014/main" id="{2E677CB3-B94D-44E5-AC4F-50D3F7CFAD9D}"/>
                </a:ext>
              </a:extLst>
            </p:cNvPr>
            <p:cNvSpPr/>
            <p:nvPr/>
          </p:nvSpPr>
          <p:spPr>
            <a:xfrm>
              <a:off x="4295833" y="5528358"/>
              <a:ext cx="248621" cy="2486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27">
              <a:extLst>
                <a:ext uri="{FF2B5EF4-FFF2-40B4-BE49-F238E27FC236}">
                  <a16:creationId xmlns:a16="http://schemas.microsoft.com/office/drawing/2014/main" id="{48E701B3-22F1-42F0-BC4E-5325287DC15A}"/>
                </a:ext>
              </a:extLst>
            </p:cNvPr>
            <p:cNvSpPr/>
            <p:nvPr/>
          </p:nvSpPr>
          <p:spPr>
            <a:xfrm>
              <a:off x="5168936" y="5528358"/>
              <a:ext cx="248621" cy="2486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28">
              <a:extLst>
                <a:ext uri="{FF2B5EF4-FFF2-40B4-BE49-F238E27FC236}">
                  <a16:creationId xmlns:a16="http://schemas.microsoft.com/office/drawing/2014/main" id="{EED3FD84-25FA-4E87-853D-1852818EA624}"/>
                </a:ext>
              </a:extLst>
            </p:cNvPr>
            <p:cNvSpPr/>
            <p:nvPr/>
          </p:nvSpPr>
          <p:spPr>
            <a:xfrm>
              <a:off x="6042039" y="5528358"/>
              <a:ext cx="248621" cy="2486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29">
              <a:extLst>
                <a:ext uri="{FF2B5EF4-FFF2-40B4-BE49-F238E27FC236}">
                  <a16:creationId xmlns:a16="http://schemas.microsoft.com/office/drawing/2014/main" id="{91CC7BDF-725C-46B4-8AED-E43FC5F24F85}"/>
                </a:ext>
              </a:extLst>
            </p:cNvPr>
            <p:cNvSpPr/>
            <p:nvPr/>
          </p:nvSpPr>
          <p:spPr>
            <a:xfrm>
              <a:off x="2599366" y="5528358"/>
              <a:ext cx="248621" cy="2486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30">
              <a:extLst>
                <a:ext uri="{FF2B5EF4-FFF2-40B4-BE49-F238E27FC236}">
                  <a16:creationId xmlns:a16="http://schemas.microsoft.com/office/drawing/2014/main" id="{F54A4506-D08F-4ED1-9E97-298A470DA7EE}"/>
                </a:ext>
              </a:extLst>
            </p:cNvPr>
            <p:cNvSpPr/>
            <p:nvPr/>
          </p:nvSpPr>
          <p:spPr>
            <a:xfrm>
              <a:off x="3472469" y="5528358"/>
              <a:ext cx="248621" cy="2486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7" name="直線單箭頭接點 32">
              <a:extLst>
                <a:ext uri="{FF2B5EF4-FFF2-40B4-BE49-F238E27FC236}">
                  <a16:creationId xmlns:a16="http://schemas.microsoft.com/office/drawing/2014/main" id="{B29EC205-1205-42EC-86D7-068540947228}"/>
                </a:ext>
              </a:extLst>
            </p:cNvPr>
            <p:cNvCxnSpPr>
              <a:stCxn id="42" idx="0"/>
              <a:endCxn id="36" idx="2"/>
            </p:cNvCxnSpPr>
            <p:nvPr/>
          </p:nvCxnSpPr>
          <p:spPr>
            <a:xfrm flipH="1" flipV="1">
              <a:off x="4413425" y="4023963"/>
              <a:ext cx="6719" cy="15043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34">
              <a:extLst>
                <a:ext uri="{FF2B5EF4-FFF2-40B4-BE49-F238E27FC236}">
                  <a16:creationId xmlns:a16="http://schemas.microsoft.com/office/drawing/2014/main" id="{C36C4584-AF5C-435D-A399-11389DA7F31C}"/>
                </a:ext>
              </a:extLst>
            </p:cNvPr>
            <p:cNvCxnSpPr/>
            <p:nvPr/>
          </p:nvCxnSpPr>
          <p:spPr>
            <a:xfrm flipV="1">
              <a:off x="5299966" y="4033599"/>
              <a:ext cx="325907" cy="15075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35">
              <a:extLst>
                <a:ext uri="{FF2B5EF4-FFF2-40B4-BE49-F238E27FC236}">
                  <a16:creationId xmlns:a16="http://schemas.microsoft.com/office/drawing/2014/main" id="{3108A872-DD95-4557-86E7-480770A0675B}"/>
                </a:ext>
              </a:extLst>
            </p:cNvPr>
            <p:cNvCxnSpPr/>
            <p:nvPr/>
          </p:nvCxnSpPr>
          <p:spPr>
            <a:xfrm flipV="1">
              <a:off x="6179789" y="4033599"/>
              <a:ext cx="603539" cy="15075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36">
              <a:extLst>
                <a:ext uri="{FF2B5EF4-FFF2-40B4-BE49-F238E27FC236}">
                  <a16:creationId xmlns:a16="http://schemas.microsoft.com/office/drawing/2014/main" id="{45BC2651-5E9F-414D-BF3D-33CAEBD26BBE}"/>
                </a:ext>
              </a:extLst>
            </p:cNvPr>
            <p:cNvCxnSpPr/>
            <p:nvPr/>
          </p:nvCxnSpPr>
          <p:spPr>
            <a:xfrm flipH="1" flipV="1">
              <a:off x="3291136" y="4052788"/>
              <a:ext cx="296210" cy="14753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37">
              <a:extLst>
                <a:ext uri="{FF2B5EF4-FFF2-40B4-BE49-F238E27FC236}">
                  <a16:creationId xmlns:a16="http://schemas.microsoft.com/office/drawing/2014/main" id="{AA6E1DD2-BAE8-457D-8AE6-E09EA4DE196D}"/>
                </a:ext>
              </a:extLst>
            </p:cNvPr>
            <p:cNvCxnSpPr/>
            <p:nvPr/>
          </p:nvCxnSpPr>
          <p:spPr>
            <a:xfrm flipH="1" flipV="1">
              <a:off x="2202948" y="4000942"/>
              <a:ext cx="507910" cy="15323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字方塊 42">
              <a:extLst>
                <a:ext uri="{FF2B5EF4-FFF2-40B4-BE49-F238E27FC236}">
                  <a16:creationId xmlns:a16="http://schemas.microsoft.com/office/drawing/2014/main" id="{8FF8289C-158F-4801-9675-8F2781213110}"/>
                </a:ext>
              </a:extLst>
            </p:cNvPr>
            <p:cNvSpPr txBox="1"/>
            <p:nvPr/>
          </p:nvSpPr>
          <p:spPr>
            <a:xfrm>
              <a:off x="4295833" y="5880135"/>
              <a:ext cx="467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r>
                <a:rPr lang="zh-TW" altLang="en-US" sz="2400" baseline="30000" dirty="0">
                  <a:latin typeface="PMingLiU" panose="02020500000000000000" pitchFamily="18" charset="-120"/>
                  <a:ea typeface="PMingLiU" panose="02020500000000000000" pitchFamily="18" charset="-120"/>
                </a:rPr>
                <a:t>。</a:t>
              </a:r>
              <a:endParaRPr lang="zh-TW" altLang="en-US" sz="2400" baseline="30000" dirty="0"/>
            </a:p>
          </p:txBody>
        </p:sp>
        <p:sp>
          <p:nvSpPr>
            <p:cNvPr id="58" name="文字方塊 43">
              <a:extLst>
                <a:ext uri="{FF2B5EF4-FFF2-40B4-BE49-F238E27FC236}">
                  <a16:creationId xmlns:a16="http://schemas.microsoft.com/office/drawing/2014/main" id="{768A0520-A236-4C06-A5EC-522B7F1598A6}"/>
                </a:ext>
              </a:extLst>
            </p:cNvPr>
            <p:cNvSpPr txBox="1"/>
            <p:nvPr/>
          </p:nvSpPr>
          <p:spPr>
            <a:xfrm>
              <a:off x="5023807" y="5880135"/>
              <a:ext cx="816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10</a:t>
              </a:r>
              <a:r>
                <a:rPr lang="zh-TW" altLang="en-US" sz="2400" baseline="30000" dirty="0">
                  <a:latin typeface="PMingLiU" panose="02020500000000000000" pitchFamily="18" charset="-120"/>
                  <a:ea typeface="PMingLiU" panose="02020500000000000000" pitchFamily="18" charset="-120"/>
                </a:rPr>
                <a:t>。</a:t>
              </a:r>
              <a:endParaRPr lang="zh-TW" altLang="en-US" sz="2400" baseline="30000" dirty="0"/>
            </a:p>
          </p:txBody>
        </p:sp>
        <p:sp>
          <p:nvSpPr>
            <p:cNvPr id="59" name="文字方塊 44">
              <a:extLst>
                <a:ext uri="{FF2B5EF4-FFF2-40B4-BE49-F238E27FC236}">
                  <a16:creationId xmlns:a16="http://schemas.microsoft.com/office/drawing/2014/main" id="{27D012C3-1DFB-4816-9432-8D2CA3D61CAC}"/>
                </a:ext>
              </a:extLst>
            </p:cNvPr>
            <p:cNvSpPr txBox="1"/>
            <p:nvPr/>
          </p:nvSpPr>
          <p:spPr>
            <a:xfrm>
              <a:off x="5830220" y="5880135"/>
              <a:ext cx="784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20</a:t>
              </a:r>
              <a:r>
                <a:rPr lang="zh-TW" altLang="en-US" sz="2400" baseline="30000" dirty="0">
                  <a:latin typeface="PMingLiU" panose="02020500000000000000" pitchFamily="18" charset="-120"/>
                  <a:ea typeface="PMingLiU" panose="02020500000000000000" pitchFamily="18" charset="-120"/>
                </a:rPr>
                <a:t>。</a:t>
              </a:r>
              <a:endParaRPr lang="zh-TW" altLang="en-US" sz="2400" baseline="30000" dirty="0"/>
            </a:p>
          </p:txBody>
        </p:sp>
        <p:sp>
          <p:nvSpPr>
            <p:cNvPr id="60" name="文字方塊 45">
              <a:extLst>
                <a:ext uri="{FF2B5EF4-FFF2-40B4-BE49-F238E27FC236}">
                  <a16:creationId xmlns:a16="http://schemas.microsoft.com/office/drawing/2014/main" id="{231DDA72-D2AC-4970-9FA0-56E779FC0E18}"/>
                </a:ext>
              </a:extLst>
            </p:cNvPr>
            <p:cNvSpPr txBox="1"/>
            <p:nvPr/>
          </p:nvSpPr>
          <p:spPr>
            <a:xfrm>
              <a:off x="3291136" y="5880135"/>
              <a:ext cx="663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-10</a:t>
              </a:r>
              <a:r>
                <a:rPr lang="zh-TW" altLang="en-US" sz="2400" baseline="30000" dirty="0">
                  <a:latin typeface="PMingLiU" panose="02020500000000000000" pitchFamily="18" charset="-120"/>
                  <a:ea typeface="PMingLiU" panose="02020500000000000000" pitchFamily="18" charset="-120"/>
                </a:rPr>
                <a:t>。</a:t>
              </a:r>
              <a:endParaRPr lang="zh-TW" altLang="en-US" sz="2400" baseline="30000" dirty="0"/>
            </a:p>
          </p:txBody>
        </p:sp>
        <p:sp>
          <p:nvSpPr>
            <p:cNvPr id="61" name="文字方塊 46">
              <a:extLst>
                <a:ext uri="{FF2B5EF4-FFF2-40B4-BE49-F238E27FC236}">
                  <a16:creationId xmlns:a16="http://schemas.microsoft.com/office/drawing/2014/main" id="{D061D5E1-3766-4ACA-9951-ADB115408F9D}"/>
                </a:ext>
              </a:extLst>
            </p:cNvPr>
            <p:cNvSpPr txBox="1"/>
            <p:nvPr/>
          </p:nvSpPr>
          <p:spPr>
            <a:xfrm>
              <a:off x="2326514" y="5880135"/>
              <a:ext cx="768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-20</a:t>
              </a:r>
              <a:r>
                <a:rPr lang="zh-TW" altLang="en-US" sz="2400" baseline="30000" dirty="0">
                  <a:latin typeface="PMingLiU" panose="02020500000000000000" pitchFamily="18" charset="-120"/>
                  <a:ea typeface="PMingLiU" panose="02020500000000000000" pitchFamily="18" charset="-120"/>
                </a:rPr>
                <a:t>。</a:t>
              </a:r>
              <a:endParaRPr lang="zh-TW" altLang="en-US" sz="24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0523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Classical Methods for Dimension Reduction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/*Reference*/Pattern Recognition and Machine Learning, Chapter 12, Christopher M. Bishop, Springer Book 2006 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703521-67A2-40E1-8089-DFD8BCA7185A}"/>
              </a:ext>
            </a:extLst>
          </p:cNvPr>
          <p:cNvSpPr txBox="1"/>
          <p:nvPr/>
        </p:nvSpPr>
        <p:spPr>
          <a:xfrm>
            <a:off x="323528" y="1293890"/>
            <a:ext cx="424847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Feature selection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CACE87-9A2F-423B-B4FA-5D95975F1FFB}"/>
              </a:ext>
            </a:extLst>
          </p:cNvPr>
          <p:cNvGrpSpPr/>
          <p:nvPr/>
        </p:nvGrpSpPr>
        <p:grpSpPr>
          <a:xfrm>
            <a:off x="1248320" y="3471944"/>
            <a:ext cx="2057876" cy="1643707"/>
            <a:chOff x="4110132" y="3234104"/>
            <a:chExt cx="2057876" cy="1643707"/>
          </a:xfrm>
        </p:grpSpPr>
        <p:cxnSp>
          <p:nvCxnSpPr>
            <p:cNvPr id="65" name="直線單箭頭接點 12">
              <a:extLst>
                <a:ext uri="{FF2B5EF4-FFF2-40B4-BE49-F238E27FC236}">
                  <a16:creationId xmlns:a16="http://schemas.microsoft.com/office/drawing/2014/main" id="{18B35E5B-B631-427E-9631-1E6F29DA2F49}"/>
                </a:ext>
              </a:extLst>
            </p:cNvPr>
            <p:cNvCxnSpPr/>
            <p:nvPr/>
          </p:nvCxnSpPr>
          <p:spPr>
            <a:xfrm>
              <a:off x="4519623" y="4600812"/>
              <a:ext cx="12393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13">
              <a:extLst>
                <a:ext uri="{FF2B5EF4-FFF2-40B4-BE49-F238E27FC236}">
                  <a16:creationId xmlns:a16="http://schemas.microsoft.com/office/drawing/2014/main" id="{DF8F360D-EABC-4265-B2C5-1E2FC10BEA48}"/>
                </a:ext>
              </a:extLst>
            </p:cNvPr>
            <p:cNvCxnSpPr/>
            <p:nvPr/>
          </p:nvCxnSpPr>
          <p:spPr>
            <a:xfrm flipV="1">
              <a:off x="4534138" y="3468805"/>
              <a:ext cx="0" cy="11320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橢圓 18">
              <a:extLst>
                <a:ext uri="{FF2B5EF4-FFF2-40B4-BE49-F238E27FC236}">
                  <a16:creationId xmlns:a16="http://schemas.microsoft.com/office/drawing/2014/main" id="{CB509D3E-6273-416B-8645-E8766E24E1B7}"/>
                </a:ext>
              </a:extLst>
            </p:cNvPr>
            <p:cNvSpPr/>
            <p:nvPr/>
          </p:nvSpPr>
          <p:spPr>
            <a:xfrm>
              <a:off x="4428435" y="4288971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19">
              <a:extLst>
                <a:ext uri="{FF2B5EF4-FFF2-40B4-BE49-F238E27FC236}">
                  <a16:creationId xmlns:a16="http://schemas.microsoft.com/office/drawing/2014/main" id="{CAECCFFB-7266-4186-B92E-85503984EC83}"/>
                </a:ext>
              </a:extLst>
            </p:cNvPr>
            <p:cNvSpPr/>
            <p:nvPr/>
          </p:nvSpPr>
          <p:spPr>
            <a:xfrm>
              <a:off x="4518000" y="402967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20">
              <a:extLst>
                <a:ext uri="{FF2B5EF4-FFF2-40B4-BE49-F238E27FC236}">
                  <a16:creationId xmlns:a16="http://schemas.microsoft.com/office/drawing/2014/main" id="{850CB2AF-63D5-43EA-B1AB-0E1FCA27509D}"/>
                </a:ext>
              </a:extLst>
            </p:cNvPr>
            <p:cNvSpPr/>
            <p:nvPr/>
          </p:nvSpPr>
          <p:spPr>
            <a:xfrm>
              <a:off x="4410920" y="376575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21">
              <a:extLst>
                <a:ext uri="{FF2B5EF4-FFF2-40B4-BE49-F238E27FC236}">
                  <a16:creationId xmlns:a16="http://schemas.microsoft.com/office/drawing/2014/main" id="{0233A596-35A1-4A40-B90C-F09061D6D1F3}"/>
                </a:ext>
              </a:extLst>
            </p:cNvPr>
            <p:cNvSpPr/>
            <p:nvPr/>
          </p:nvSpPr>
          <p:spPr>
            <a:xfrm>
              <a:off x="4482435" y="387375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22">
              <a:extLst>
                <a:ext uri="{FF2B5EF4-FFF2-40B4-BE49-F238E27FC236}">
                  <a16:creationId xmlns:a16="http://schemas.microsoft.com/office/drawing/2014/main" id="{0FBC501D-C206-4898-808A-20D527EE2E0E}"/>
                </a:ext>
              </a:extLst>
            </p:cNvPr>
            <p:cNvSpPr/>
            <p:nvPr/>
          </p:nvSpPr>
          <p:spPr>
            <a:xfrm>
              <a:off x="4482435" y="4124786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23">
              <a:extLst>
                <a:ext uri="{FF2B5EF4-FFF2-40B4-BE49-F238E27FC236}">
                  <a16:creationId xmlns:a16="http://schemas.microsoft.com/office/drawing/2014/main" id="{8CB33D8B-179E-4897-B27D-AAFFA2901F4F}"/>
                </a:ext>
              </a:extLst>
            </p:cNvPr>
            <p:cNvSpPr/>
            <p:nvPr/>
          </p:nvSpPr>
          <p:spPr>
            <a:xfrm>
              <a:off x="4518000" y="4399156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文字方塊 24">
                  <a:extLst>
                    <a:ext uri="{FF2B5EF4-FFF2-40B4-BE49-F238E27FC236}">
                      <a16:creationId xmlns:a16="http://schemas.microsoft.com/office/drawing/2014/main" id="{10E975C6-0C9D-4421-8B16-CECE9D40CA62}"/>
                    </a:ext>
                  </a:extLst>
                </p:cNvPr>
                <p:cNvSpPr txBox="1"/>
                <p:nvPr/>
              </p:nvSpPr>
              <p:spPr>
                <a:xfrm>
                  <a:off x="5488214" y="4600812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73" name="文字方塊 24">
                  <a:extLst>
                    <a:ext uri="{FF2B5EF4-FFF2-40B4-BE49-F238E27FC236}">
                      <a16:creationId xmlns:a16="http://schemas.microsoft.com/office/drawing/2014/main" id="{10E975C6-0C9D-4421-8B16-CECE9D40C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214" y="4600812"/>
                  <a:ext cx="27610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3333" r="-6667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文字方塊 25">
                  <a:extLst>
                    <a:ext uri="{FF2B5EF4-FFF2-40B4-BE49-F238E27FC236}">
                      <a16:creationId xmlns:a16="http://schemas.microsoft.com/office/drawing/2014/main" id="{EAEA64F8-5FFA-468A-A29B-F176B16F2B87}"/>
                    </a:ext>
                  </a:extLst>
                </p:cNvPr>
                <p:cNvSpPr txBox="1"/>
                <p:nvPr/>
              </p:nvSpPr>
              <p:spPr>
                <a:xfrm>
                  <a:off x="4110132" y="3234104"/>
                  <a:ext cx="36490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74" name="文字方塊 25">
                  <a:extLst>
                    <a:ext uri="{FF2B5EF4-FFF2-40B4-BE49-F238E27FC236}">
                      <a16:creationId xmlns:a16="http://schemas.microsoft.com/office/drawing/2014/main" id="{EAEA64F8-5FFA-468A-A29B-F176B16F2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0132" y="3234104"/>
                  <a:ext cx="364908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26">
                  <a:extLst>
                    <a:ext uri="{FF2B5EF4-FFF2-40B4-BE49-F238E27FC236}">
                      <a16:creationId xmlns:a16="http://schemas.microsoft.com/office/drawing/2014/main" id="{08FF6429-2604-4541-9E5F-5CFE7EF13E44}"/>
                    </a:ext>
                  </a:extLst>
                </p:cNvPr>
                <p:cNvSpPr txBox="1"/>
                <p:nvPr/>
              </p:nvSpPr>
              <p:spPr>
                <a:xfrm>
                  <a:off x="4808419" y="3750922"/>
                  <a:ext cx="135958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Select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altLang="zh-TW" dirty="0"/>
                </a:p>
                <a:p>
                  <a:r>
                    <a:rPr lang="en-US" altLang="zh-CN" dirty="0"/>
                    <a:t>Drop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  </a:t>
                  </a:r>
                  <a:endParaRPr lang="zh-TW" altLang="en-US" dirty="0"/>
                </a:p>
              </p:txBody>
            </p:sp>
          </mc:Choice>
          <mc:Fallback>
            <p:sp>
              <p:nvSpPr>
                <p:cNvPr id="75" name="文字方塊 26">
                  <a:extLst>
                    <a:ext uri="{FF2B5EF4-FFF2-40B4-BE49-F238E27FC236}">
                      <a16:creationId xmlns:a16="http://schemas.microsoft.com/office/drawing/2014/main" id="{08FF6429-2604-4541-9E5F-5CFE7EF13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419" y="3750922"/>
                  <a:ext cx="1359589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3587" t="-4717" b="-14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47DF301-8E27-4330-B81B-8B9C92723950}"/>
              </a:ext>
            </a:extLst>
          </p:cNvPr>
          <p:cNvSpPr txBox="1"/>
          <p:nvPr/>
        </p:nvSpPr>
        <p:spPr>
          <a:xfrm>
            <a:off x="4561706" y="1295385"/>
            <a:ext cx="4248472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Principle component analysis (PCA)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Linear function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DCF3BCC8-8415-4B98-8711-770420257159}"/>
              </a:ext>
            </a:extLst>
          </p:cNvPr>
          <p:cNvGrpSpPr/>
          <p:nvPr/>
        </p:nvGrpSpPr>
        <p:grpSpPr>
          <a:xfrm>
            <a:off x="2066094" y="1916832"/>
            <a:ext cx="5449562" cy="803352"/>
            <a:chOff x="2066094" y="2049584"/>
            <a:chExt cx="5449562" cy="803352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A2E1A0F-523D-42FA-B86C-D6BDF31CC8E6}"/>
                </a:ext>
              </a:extLst>
            </p:cNvPr>
            <p:cNvSpPr/>
            <p:nvPr/>
          </p:nvSpPr>
          <p:spPr>
            <a:xfrm>
              <a:off x="3975769" y="2055312"/>
              <a:ext cx="1404730" cy="58057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function</a:t>
              </a:r>
              <a:endParaRPr lang="zh-TW" altLang="en-US" sz="2400" dirty="0"/>
            </a:p>
          </p:txBody>
        </p:sp>
        <p:sp>
          <p:nvSpPr>
            <p:cNvPr id="79" name="箭號: 向右 9">
              <a:extLst>
                <a:ext uri="{FF2B5EF4-FFF2-40B4-BE49-F238E27FC236}">
                  <a16:creationId xmlns:a16="http://schemas.microsoft.com/office/drawing/2014/main" id="{500F670B-DC46-47BC-AA2E-39CD6A2208D8}"/>
                </a:ext>
              </a:extLst>
            </p:cNvPr>
            <p:cNvSpPr/>
            <p:nvPr/>
          </p:nvSpPr>
          <p:spPr>
            <a:xfrm>
              <a:off x="3467769" y="2068641"/>
              <a:ext cx="508000" cy="5805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箭號: 向右 10">
              <a:extLst>
                <a:ext uri="{FF2B5EF4-FFF2-40B4-BE49-F238E27FC236}">
                  <a16:creationId xmlns:a16="http://schemas.microsoft.com/office/drawing/2014/main" id="{D38635BA-11F9-40A9-B98D-D27FADE937F0}"/>
                </a:ext>
              </a:extLst>
            </p:cNvPr>
            <p:cNvSpPr/>
            <p:nvPr/>
          </p:nvSpPr>
          <p:spPr>
            <a:xfrm>
              <a:off x="5380499" y="2068641"/>
              <a:ext cx="508000" cy="5805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文字方塊 11">
                  <a:extLst>
                    <a:ext uri="{FF2B5EF4-FFF2-40B4-BE49-F238E27FC236}">
                      <a16:creationId xmlns:a16="http://schemas.microsoft.com/office/drawing/2014/main" id="{9FA363B6-5D5A-4889-8B82-AE283471D0C2}"/>
                    </a:ext>
                  </a:extLst>
                </p:cNvPr>
                <p:cNvSpPr txBox="1"/>
                <p:nvPr/>
              </p:nvSpPr>
              <p:spPr>
                <a:xfrm>
                  <a:off x="2066094" y="2049584"/>
                  <a:ext cx="145458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vector </a:t>
                  </a:r>
                  <a14:m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81" name="文字方塊 11">
                  <a:extLst>
                    <a:ext uri="{FF2B5EF4-FFF2-40B4-BE49-F238E27FC236}">
                      <a16:creationId xmlns:a16="http://schemas.microsoft.com/office/drawing/2014/main" id="{9FA363B6-5D5A-4889-8B82-AE283471D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094" y="2049584"/>
                  <a:ext cx="145458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文字方塊 12">
                  <a:extLst>
                    <a:ext uri="{FF2B5EF4-FFF2-40B4-BE49-F238E27FC236}">
                      <a16:creationId xmlns:a16="http://schemas.microsoft.com/office/drawing/2014/main" id="{8D814A71-E8E6-42BA-BDF1-B737FFCF13D2}"/>
                    </a:ext>
                  </a:extLst>
                </p:cNvPr>
                <p:cNvSpPr txBox="1"/>
                <p:nvPr/>
              </p:nvSpPr>
              <p:spPr>
                <a:xfrm>
                  <a:off x="5718429" y="2072132"/>
                  <a:ext cx="1428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vector </a:t>
                  </a:r>
                  <a14:m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82" name="文字方塊 12">
                  <a:extLst>
                    <a:ext uri="{FF2B5EF4-FFF2-40B4-BE49-F238E27FC236}">
                      <a16:creationId xmlns:a16="http://schemas.microsoft.com/office/drawing/2014/main" id="{8D814A71-E8E6-42BA-BDF1-B737FFCF1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8429" y="2072132"/>
                  <a:ext cx="142808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文字方塊 2">
              <a:extLst>
                <a:ext uri="{FF2B5EF4-FFF2-40B4-BE49-F238E27FC236}">
                  <a16:creationId xmlns:a16="http://schemas.microsoft.com/office/drawing/2014/main" id="{74B606D7-D652-4687-A9A7-D1611899C70A}"/>
                </a:ext>
              </a:extLst>
            </p:cNvPr>
            <p:cNvSpPr txBox="1"/>
            <p:nvPr/>
          </p:nvSpPr>
          <p:spPr>
            <a:xfrm>
              <a:off x="2277258" y="2483604"/>
              <a:ext cx="1513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(High Dim)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文字方塊 13">
              <a:extLst>
                <a:ext uri="{FF2B5EF4-FFF2-40B4-BE49-F238E27FC236}">
                  <a16:creationId xmlns:a16="http://schemas.microsoft.com/office/drawing/2014/main" id="{C4D88CEC-9EC5-4AE7-843E-27D5A5A06BD4}"/>
                </a:ext>
              </a:extLst>
            </p:cNvPr>
            <p:cNvSpPr txBox="1"/>
            <p:nvPr/>
          </p:nvSpPr>
          <p:spPr>
            <a:xfrm>
              <a:off x="6001950" y="2483604"/>
              <a:ext cx="1513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(Low Dim)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27">
                <a:extLst>
                  <a:ext uri="{FF2B5EF4-FFF2-40B4-BE49-F238E27FC236}">
                    <a16:creationId xmlns:a16="http://schemas.microsoft.com/office/drawing/2014/main" id="{C3D379D4-F6E4-4158-9893-740CA2A4688B}"/>
                  </a:ext>
                </a:extLst>
              </p:cNvPr>
              <p:cNvSpPr txBox="1"/>
              <p:nvPr/>
            </p:nvSpPr>
            <p:spPr>
              <a:xfrm>
                <a:off x="6126627" y="4266299"/>
                <a:ext cx="1271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85" name="文字方塊 27">
                <a:extLst>
                  <a:ext uri="{FF2B5EF4-FFF2-40B4-BE49-F238E27FC236}">
                    <a16:creationId xmlns:a16="http://schemas.microsoft.com/office/drawing/2014/main" id="{C3D379D4-F6E4-4158-9893-740CA2A46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27" y="4266299"/>
                <a:ext cx="127137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54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Principle component analysis (PCA)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/*Reference*/Pattern Recognition and Machine Learning, Chapter 12, Christopher M. Bishop, Springer Book 2006 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703521-67A2-40E1-8089-DFD8BCA7185A}"/>
                  </a:ext>
                </a:extLst>
              </p:cNvPr>
              <p:cNvSpPr txBox="1"/>
              <p:nvPr/>
            </p:nvSpPr>
            <p:spPr>
              <a:xfrm>
                <a:off x="323528" y="1293890"/>
                <a:ext cx="4248472" cy="5035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Linear function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Case 1</a:t>
                </a:r>
                <a:r>
                  <a:rPr lang="zh-CN" altLang="en-US" dirty="0"/>
                  <a:t>： </a:t>
                </a:r>
                <a:r>
                  <a:rPr lang="en-US" altLang="zh-CN" dirty="0"/>
                  <a:t>reduce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to 1-dimension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 real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</a:p>
              <a:p>
                <a:pPr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From the perspective of projection: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How to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to reduce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?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703521-67A2-40E1-8089-DFD8BCA71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93890"/>
                <a:ext cx="4248472" cy="5035353"/>
              </a:xfrm>
              <a:prstGeom prst="rect">
                <a:avLst/>
              </a:prstGeom>
              <a:blipFill>
                <a:blip r:embed="rId2"/>
                <a:stretch>
                  <a:fillRect l="-861" b="-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27">
                <a:extLst>
                  <a:ext uri="{FF2B5EF4-FFF2-40B4-BE49-F238E27FC236}">
                    <a16:creationId xmlns:a16="http://schemas.microsoft.com/office/drawing/2014/main" id="{C3D379D4-F6E4-4158-9893-740CA2A4688B}"/>
                  </a:ext>
                </a:extLst>
              </p:cNvPr>
              <p:cNvSpPr txBox="1"/>
              <p:nvPr/>
            </p:nvSpPr>
            <p:spPr>
              <a:xfrm>
                <a:off x="1403648" y="1786066"/>
                <a:ext cx="1299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5" name="文字方塊 27">
                <a:extLst>
                  <a:ext uri="{FF2B5EF4-FFF2-40B4-BE49-F238E27FC236}">
                    <a16:creationId xmlns:a16="http://schemas.microsoft.com/office/drawing/2014/main" id="{C3D379D4-F6E4-4158-9893-740CA2A46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786066"/>
                <a:ext cx="1299924" cy="27699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21">
                <a:extLst>
                  <a:ext uri="{FF2B5EF4-FFF2-40B4-BE49-F238E27FC236}">
                    <a16:creationId xmlns:a16="http://schemas.microsoft.com/office/drawing/2014/main" id="{A135445D-F3B4-42AC-A131-5E412A71EB39}"/>
                  </a:ext>
                </a:extLst>
              </p:cNvPr>
              <p:cNvSpPr txBox="1"/>
              <p:nvPr/>
            </p:nvSpPr>
            <p:spPr>
              <a:xfrm>
                <a:off x="1619672" y="3059668"/>
                <a:ext cx="1147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文字方塊 21">
                <a:extLst>
                  <a:ext uri="{FF2B5EF4-FFF2-40B4-BE49-F238E27FC236}">
                    <a16:creationId xmlns:a16="http://schemas.microsoft.com/office/drawing/2014/main" id="{A135445D-F3B4-42AC-A131-5E412A71E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059668"/>
                <a:ext cx="1147943" cy="276999"/>
              </a:xfrm>
              <a:prstGeom prst="rect">
                <a:avLst/>
              </a:prstGeom>
              <a:blipFill>
                <a:blip r:embed="rId4"/>
                <a:stretch>
                  <a:fillRect l="-2660" t="-4444" r="-2128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DF57622E-30DA-4F33-9275-C150D4DF7B5C}"/>
              </a:ext>
            </a:extLst>
          </p:cNvPr>
          <p:cNvGrpSpPr/>
          <p:nvPr/>
        </p:nvGrpSpPr>
        <p:grpSpPr>
          <a:xfrm>
            <a:off x="1268385" y="3980175"/>
            <a:ext cx="1850516" cy="1705559"/>
            <a:chOff x="952791" y="4091261"/>
            <a:chExt cx="1850516" cy="1705559"/>
          </a:xfrm>
        </p:grpSpPr>
        <p:cxnSp>
          <p:nvCxnSpPr>
            <p:cNvPr id="32" name="直線單箭頭接點 7">
              <a:extLst>
                <a:ext uri="{FF2B5EF4-FFF2-40B4-BE49-F238E27FC236}">
                  <a16:creationId xmlns:a16="http://schemas.microsoft.com/office/drawing/2014/main" id="{C501D748-62A8-4A93-91DE-D8EB0DE02057}"/>
                </a:ext>
              </a:extLst>
            </p:cNvPr>
            <p:cNvCxnSpPr/>
            <p:nvPr/>
          </p:nvCxnSpPr>
          <p:spPr>
            <a:xfrm flipV="1">
              <a:off x="952791" y="4972094"/>
              <a:ext cx="1687285" cy="8247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11">
                  <a:extLst>
                    <a:ext uri="{FF2B5EF4-FFF2-40B4-BE49-F238E27FC236}">
                      <a16:creationId xmlns:a16="http://schemas.microsoft.com/office/drawing/2014/main" id="{C0C4989F-A2A8-40F9-B867-8D37AE72D976}"/>
                    </a:ext>
                  </a:extLst>
                </p:cNvPr>
                <p:cNvSpPr txBox="1"/>
                <p:nvPr/>
              </p:nvSpPr>
              <p:spPr>
                <a:xfrm>
                  <a:off x="2465650" y="5050884"/>
                  <a:ext cx="3376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3" name="文字方塊 11">
                  <a:extLst>
                    <a:ext uri="{FF2B5EF4-FFF2-40B4-BE49-F238E27FC236}">
                      <a16:creationId xmlns:a16="http://schemas.microsoft.com/office/drawing/2014/main" id="{C0C4989F-A2A8-40F9-B867-8D37AE72D9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650" y="5050884"/>
                  <a:ext cx="3376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714" t="-2174" r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線單箭頭接點 12">
              <a:extLst>
                <a:ext uri="{FF2B5EF4-FFF2-40B4-BE49-F238E27FC236}">
                  <a16:creationId xmlns:a16="http://schemas.microsoft.com/office/drawing/2014/main" id="{5A3DFCAE-8909-44CE-A204-ADB9EFB9AADA}"/>
                </a:ext>
              </a:extLst>
            </p:cNvPr>
            <p:cNvCxnSpPr/>
            <p:nvPr/>
          </p:nvCxnSpPr>
          <p:spPr>
            <a:xfrm flipV="1">
              <a:off x="1006322" y="4148316"/>
              <a:ext cx="429068" cy="1605671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15">
                  <a:extLst>
                    <a:ext uri="{FF2B5EF4-FFF2-40B4-BE49-F238E27FC236}">
                      <a16:creationId xmlns:a16="http://schemas.microsoft.com/office/drawing/2014/main" id="{38713DFD-B68C-4E88-BE2B-8E9080C4A915}"/>
                    </a:ext>
                  </a:extLst>
                </p:cNvPr>
                <p:cNvSpPr txBox="1"/>
                <p:nvPr/>
              </p:nvSpPr>
              <p:spPr>
                <a:xfrm>
                  <a:off x="1006322" y="4091261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5" name="文字方塊 15">
                  <a:extLst>
                    <a:ext uri="{FF2B5EF4-FFF2-40B4-BE49-F238E27FC236}">
                      <a16:creationId xmlns:a16="http://schemas.microsoft.com/office/drawing/2014/main" id="{38713DFD-B68C-4E88-BE2B-8E9080C4A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322" y="4091261"/>
                  <a:ext cx="18332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線接點 17">
              <a:extLst>
                <a:ext uri="{FF2B5EF4-FFF2-40B4-BE49-F238E27FC236}">
                  <a16:creationId xmlns:a16="http://schemas.microsoft.com/office/drawing/2014/main" id="{6E3E133F-E18E-43DE-90C1-946700E4A60C}"/>
                </a:ext>
              </a:extLst>
            </p:cNvPr>
            <p:cNvCxnSpPr/>
            <p:nvPr/>
          </p:nvCxnSpPr>
          <p:spPr>
            <a:xfrm>
              <a:off x="1488921" y="4189584"/>
              <a:ext cx="518427" cy="104596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橢圓 23">
              <a:extLst>
                <a:ext uri="{FF2B5EF4-FFF2-40B4-BE49-F238E27FC236}">
                  <a16:creationId xmlns:a16="http://schemas.microsoft.com/office/drawing/2014/main" id="{E2812C2A-DBAF-4D4D-8399-A6A05046A285}"/>
                </a:ext>
              </a:extLst>
            </p:cNvPr>
            <p:cNvSpPr/>
            <p:nvPr/>
          </p:nvSpPr>
          <p:spPr>
            <a:xfrm flipH="1">
              <a:off x="1901579" y="5157838"/>
              <a:ext cx="184666" cy="1846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字方塊 25">
                  <a:extLst>
                    <a:ext uri="{FF2B5EF4-FFF2-40B4-BE49-F238E27FC236}">
                      <a16:creationId xmlns:a16="http://schemas.microsoft.com/office/drawing/2014/main" id="{3C9E79DF-2644-4CA2-B2C6-E2176A2292D2}"/>
                    </a:ext>
                  </a:extLst>
                </p:cNvPr>
                <p:cNvSpPr txBox="1"/>
                <p:nvPr/>
              </p:nvSpPr>
              <p:spPr>
                <a:xfrm>
                  <a:off x="1919141" y="5350655"/>
                  <a:ext cx="25987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9" name="文字方塊 25">
                  <a:extLst>
                    <a:ext uri="{FF2B5EF4-FFF2-40B4-BE49-F238E27FC236}">
                      <a16:creationId xmlns:a16="http://schemas.microsoft.com/office/drawing/2014/main" id="{3C9E79DF-2644-4CA2-B2C6-E2176A229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141" y="5350655"/>
                  <a:ext cx="25987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286" r="-7143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" name="內容版面配置區 3">
            <a:extLst>
              <a:ext uri="{FF2B5EF4-FFF2-40B4-BE49-F238E27FC236}">
                <a16:creationId xmlns:a16="http://schemas.microsoft.com/office/drawing/2014/main" id="{458E97B2-3511-4623-B72F-D730CE4664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62" y="1307357"/>
            <a:ext cx="4230909" cy="2895395"/>
          </a:xfrm>
          <a:prstGeom prst="rect">
            <a:avLst/>
          </a:prstGeom>
        </p:spPr>
      </p:pic>
      <p:cxnSp>
        <p:nvCxnSpPr>
          <p:cNvPr id="42" name="直線單箭頭接點 5">
            <a:extLst>
              <a:ext uri="{FF2B5EF4-FFF2-40B4-BE49-F238E27FC236}">
                <a16:creationId xmlns:a16="http://schemas.microsoft.com/office/drawing/2014/main" id="{0C371F41-B6E5-4821-8C98-DDB40F3407DC}"/>
              </a:ext>
            </a:extLst>
          </p:cNvPr>
          <p:cNvCxnSpPr>
            <a:cxnSpLocks/>
          </p:cNvCxnSpPr>
          <p:nvPr/>
        </p:nvCxnSpPr>
        <p:spPr>
          <a:xfrm flipV="1">
            <a:off x="5073068" y="1970138"/>
            <a:ext cx="2342013" cy="18189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29">
            <a:extLst>
              <a:ext uri="{FF2B5EF4-FFF2-40B4-BE49-F238E27FC236}">
                <a16:creationId xmlns:a16="http://schemas.microsoft.com/office/drawing/2014/main" id="{8BAF5F3B-FAAE-4A84-B782-730CF62906E8}"/>
              </a:ext>
            </a:extLst>
          </p:cNvPr>
          <p:cNvCxnSpPr>
            <a:cxnSpLocks/>
          </p:cNvCxnSpPr>
          <p:nvPr/>
        </p:nvCxnSpPr>
        <p:spPr>
          <a:xfrm flipH="1" flipV="1">
            <a:off x="4122367" y="2462921"/>
            <a:ext cx="950700" cy="122278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5A0E6845-FED3-4C6C-85F7-C700B425A604}"/>
              </a:ext>
            </a:extLst>
          </p:cNvPr>
          <p:cNvSpPr/>
          <p:nvPr/>
        </p:nvSpPr>
        <p:spPr>
          <a:xfrm rot="3199993">
            <a:off x="5986080" y="1944451"/>
            <a:ext cx="237812" cy="20528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611137A-A1A1-4F15-98DB-25909AB4910E}"/>
              </a:ext>
            </a:extLst>
          </p:cNvPr>
          <p:cNvSpPr/>
          <p:nvPr/>
        </p:nvSpPr>
        <p:spPr>
          <a:xfrm rot="19245637">
            <a:off x="4720179" y="2880408"/>
            <a:ext cx="244281" cy="10844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34">
            <a:extLst>
              <a:ext uri="{FF2B5EF4-FFF2-40B4-BE49-F238E27FC236}">
                <a16:creationId xmlns:a16="http://schemas.microsoft.com/office/drawing/2014/main" id="{881804A3-2EC6-43A7-8C4F-D4AB8A1C7676}"/>
              </a:ext>
            </a:extLst>
          </p:cNvPr>
          <p:cNvSpPr txBox="1"/>
          <p:nvPr/>
        </p:nvSpPr>
        <p:spPr>
          <a:xfrm>
            <a:off x="6103607" y="3167390"/>
            <a:ext cx="163674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Large variance</a:t>
            </a:r>
            <a:endParaRPr lang="zh-TW" altLang="en-US" dirty="0"/>
          </a:p>
        </p:txBody>
      </p:sp>
      <p:sp>
        <p:nvSpPr>
          <p:cNvPr id="47" name="文字方塊 35">
            <a:extLst>
              <a:ext uri="{FF2B5EF4-FFF2-40B4-BE49-F238E27FC236}">
                <a16:creationId xmlns:a16="http://schemas.microsoft.com/office/drawing/2014/main" id="{A70BA90E-BCE2-499C-97ED-AB3AFA912CFF}"/>
              </a:ext>
            </a:extLst>
          </p:cNvPr>
          <p:cNvSpPr txBox="1"/>
          <p:nvPr/>
        </p:nvSpPr>
        <p:spPr>
          <a:xfrm>
            <a:off x="4000227" y="3914205"/>
            <a:ext cx="1601848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Small variance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6AC6E1E-80C1-4161-88C9-9075EE5C3819}"/>
                  </a:ext>
                </a:extLst>
              </p:cNvPr>
              <p:cNvSpPr txBox="1"/>
              <p:nvPr/>
            </p:nvSpPr>
            <p:spPr>
              <a:xfrm>
                <a:off x="4571999" y="4217966"/>
                <a:ext cx="4248472" cy="1295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Process: Project all the data points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onto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, and obtain a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Evaluation: larger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/>
                        </m:ctrlPr>
                      </m:sSubPr>
                      <m:e>
                        <m:r>
                          <a:rPr lang="en-US" altLang="zh-TW"/>
                          <m:t>𝑧</m:t>
                        </m:r>
                      </m:e>
                      <m:sub>
                        <m:r>
                          <a:rPr lang="en-US" altLang="zh-TW"/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6AC6E1E-80C1-4161-88C9-9075EE5C3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4217966"/>
                <a:ext cx="4248472" cy="1295163"/>
              </a:xfrm>
              <a:prstGeom prst="rect">
                <a:avLst/>
              </a:prstGeom>
              <a:blipFill>
                <a:blip r:embed="rId9"/>
                <a:stretch>
                  <a:fillRect l="-861" b="-7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36">
                <a:extLst>
                  <a:ext uri="{FF2B5EF4-FFF2-40B4-BE49-F238E27FC236}">
                    <a16:creationId xmlns:a16="http://schemas.microsoft.com/office/drawing/2014/main" id="{AA82ED86-B24E-492F-AB85-C0FC01D09A6F}"/>
                  </a:ext>
                </a:extLst>
              </p:cNvPr>
              <p:cNvSpPr txBox="1"/>
              <p:nvPr/>
            </p:nvSpPr>
            <p:spPr>
              <a:xfrm>
                <a:off x="4813719" y="5550613"/>
                <a:ext cx="3762983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TW" b="0" dirty="0"/>
                  <a:t>Max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55" name="文字方塊 36">
                <a:extLst>
                  <a:ext uri="{FF2B5EF4-FFF2-40B4-BE49-F238E27FC236}">
                    <a16:creationId xmlns:a16="http://schemas.microsoft.com/office/drawing/2014/main" id="{AA82ED86-B24E-492F-AB85-C0FC01D0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19" y="5550613"/>
                <a:ext cx="3762983" cy="483466"/>
              </a:xfrm>
              <a:prstGeom prst="rect">
                <a:avLst/>
              </a:prstGeom>
              <a:blipFill>
                <a:blip r:embed="rId10"/>
                <a:stretch>
                  <a:fillRect l="-1459" t="-79747" b="-131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27">
                <a:extLst>
                  <a:ext uri="{FF2B5EF4-FFF2-40B4-BE49-F238E27FC236}">
                    <a16:creationId xmlns:a16="http://schemas.microsoft.com/office/drawing/2014/main" id="{3C1A41DD-8814-4B02-9B03-985548DDB423}"/>
                  </a:ext>
                </a:extLst>
              </p:cNvPr>
              <p:cNvSpPr txBox="1"/>
              <p:nvPr/>
            </p:nvSpPr>
            <p:spPr>
              <a:xfrm>
                <a:off x="3117101" y="3062282"/>
                <a:ext cx="11203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8" name="文字方塊 27">
                <a:extLst>
                  <a:ext uri="{FF2B5EF4-FFF2-40B4-BE49-F238E27FC236}">
                    <a16:creationId xmlns:a16="http://schemas.microsoft.com/office/drawing/2014/main" id="{3C1A41DD-8814-4B02-9B03-985548DD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101" y="3062282"/>
                <a:ext cx="1120371" cy="276999"/>
              </a:xfrm>
              <a:prstGeom prst="rect">
                <a:avLst/>
              </a:prstGeom>
              <a:blipFill>
                <a:blip r:embed="rId11"/>
                <a:stretch>
                  <a:fillRect t="-4348" r="-489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09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17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Principle component analysis (PCA)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/*Reference*/Pattern Recognition and Machine Learning, Chapter 12, Christopher M. Bishop, Springer Book 2006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703521-67A2-40E1-8089-DFD8BCA7185A}"/>
                  </a:ext>
                </a:extLst>
              </p:cNvPr>
              <p:cNvSpPr txBox="1"/>
              <p:nvPr/>
            </p:nvSpPr>
            <p:spPr>
              <a:xfrm>
                <a:off x="323528" y="1293890"/>
                <a:ext cx="4248472" cy="461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Linear function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Case 2</a:t>
                </a:r>
                <a:r>
                  <a:rPr lang="zh-CN" altLang="en-US" dirty="0"/>
                  <a:t>： </a:t>
                </a:r>
                <a:r>
                  <a:rPr lang="en-US" altLang="zh-CN" dirty="0"/>
                  <a:t>reduce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to 2-dimension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]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Real  value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Add an </a:t>
                </a:r>
                <a:r>
                  <a:rPr lang="en-US" altLang="zh-TW" sz="1800" dirty="0"/>
                  <a:t>orthogonal</a:t>
                </a:r>
                <a:r>
                  <a:rPr lang="en-US" altLang="zh-CN" dirty="0"/>
                  <a:t> constraint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 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703521-67A2-40E1-8089-DFD8BCA71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93890"/>
                <a:ext cx="4248472" cy="4619854"/>
              </a:xfrm>
              <a:prstGeom prst="rect">
                <a:avLst/>
              </a:prstGeom>
              <a:blipFill>
                <a:blip r:embed="rId2"/>
                <a:stretch>
                  <a:fillRect l="-861" r="-3013" b="-1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27">
                <a:extLst>
                  <a:ext uri="{FF2B5EF4-FFF2-40B4-BE49-F238E27FC236}">
                    <a16:creationId xmlns:a16="http://schemas.microsoft.com/office/drawing/2014/main" id="{C3D379D4-F6E4-4158-9893-740CA2A4688B}"/>
                  </a:ext>
                </a:extLst>
              </p:cNvPr>
              <p:cNvSpPr txBox="1"/>
              <p:nvPr/>
            </p:nvSpPr>
            <p:spPr>
              <a:xfrm>
                <a:off x="1403648" y="1786066"/>
                <a:ext cx="1299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5" name="文字方塊 27">
                <a:extLst>
                  <a:ext uri="{FF2B5EF4-FFF2-40B4-BE49-F238E27FC236}">
                    <a16:creationId xmlns:a16="http://schemas.microsoft.com/office/drawing/2014/main" id="{C3D379D4-F6E4-4158-9893-740CA2A46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786066"/>
                <a:ext cx="1299924" cy="27699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21">
                <a:extLst>
                  <a:ext uri="{FF2B5EF4-FFF2-40B4-BE49-F238E27FC236}">
                    <a16:creationId xmlns:a16="http://schemas.microsoft.com/office/drawing/2014/main" id="{FAAA1202-978C-4C3A-A5D8-375CE35AB268}"/>
                  </a:ext>
                </a:extLst>
              </p:cNvPr>
              <p:cNvSpPr txBox="1"/>
              <p:nvPr/>
            </p:nvSpPr>
            <p:spPr>
              <a:xfrm>
                <a:off x="1619672" y="3059668"/>
                <a:ext cx="1147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21">
                <a:extLst>
                  <a:ext uri="{FF2B5EF4-FFF2-40B4-BE49-F238E27FC236}">
                    <a16:creationId xmlns:a16="http://schemas.microsoft.com/office/drawing/2014/main" id="{FAAA1202-978C-4C3A-A5D8-375CE35AB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059668"/>
                <a:ext cx="1147943" cy="276999"/>
              </a:xfrm>
              <a:prstGeom prst="rect">
                <a:avLst/>
              </a:prstGeom>
              <a:blipFill>
                <a:blip r:embed="rId4"/>
                <a:stretch>
                  <a:fillRect l="-2660" t="-4444" r="-2128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21">
                <a:extLst>
                  <a:ext uri="{FF2B5EF4-FFF2-40B4-BE49-F238E27FC236}">
                    <a16:creationId xmlns:a16="http://schemas.microsoft.com/office/drawing/2014/main" id="{EF90D1FE-FE8E-4918-869B-4527103728B4}"/>
                  </a:ext>
                </a:extLst>
              </p:cNvPr>
              <p:cNvSpPr txBox="1"/>
              <p:nvPr/>
            </p:nvSpPr>
            <p:spPr>
              <a:xfrm>
                <a:off x="1619672" y="3521334"/>
                <a:ext cx="1158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文字方塊 21">
                <a:extLst>
                  <a:ext uri="{FF2B5EF4-FFF2-40B4-BE49-F238E27FC236}">
                    <a16:creationId xmlns:a16="http://schemas.microsoft.com/office/drawing/2014/main" id="{EF90D1FE-FE8E-4918-869B-452710372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521334"/>
                <a:ext cx="1158201" cy="276999"/>
              </a:xfrm>
              <a:prstGeom prst="rect">
                <a:avLst/>
              </a:prstGeom>
              <a:blipFill>
                <a:blip r:embed="rId5"/>
                <a:stretch>
                  <a:fillRect l="-2632" t="-4444" r="-2105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27">
                <a:extLst>
                  <a:ext uri="{FF2B5EF4-FFF2-40B4-BE49-F238E27FC236}">
                    <a16:creationId xmlns:a16="http://schemas.microsoft.com/office/drawing/2014/main" id="{E1B7AE41-3B66-425F-9DC3-63FEFFC4E07E}"/>
                  </a:ext>
                </a:extLst>
              </p:cNvPr>
              <p:cNvSpPr txBox="1"/>
              <p:nvPr/>
            </p:nvSpPr>
            <p:spPr>
              <a:xfrm>
                <a:off x="3117101" y="3062282"/>
                <a:ext cx="11203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27">
                <a:extLst>
                  <a:ext uri="{FF2B5EF4-FFF2-40B4-BE49-F238E27FC236}">
                    <a16:creationId xmlns:a16="http://schemas.microsoft.com/office/drawing/2014/main" id="{E1B7AE41-3B66-425F-9DC3-63FEFFC4E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101" y="3062282"/>
                <a:ext cx="1120371" cy="276999"/>
              </a:xfrm>
              <a:prstGeom prst="rect">
                <a:avLst/>
              </a:prstGeom>
              <a:blipFill>
                <a:blip r:embed="rId6"/>
                <a:stretch>
                  <a:fillRect t="-4348" r="-489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27">
                <a:extLst>
                  <a:ext uri="{FF2B5EF4-FFF2-40B4-BE49-F238E27FC236}">
                    <a16:creationId xmlns:a16="http://schemas.microsoft.com/office/drawing/2014/main" id="{15A8DF0A-D762-405C-83C2-BA850F960C40}"/>
                  </a:ext>
                </a:extLst>
              </p:cNvPr>
              <p:cNvSpPr txBox="1"/>
              <p:nvPr/>
            </p:nvSpPr>
            <p:spPr>
              <a:xfrm>
                <a:off x="3117100" y="3542766"/>
                <a:ext cx="1125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27">
                <a:extLst>
                  <a:ext uri="{FF2B5EF4-FFF2-40B4-BE49-F238E27FC236}">
                    <a16:creationId xmlns:a16="http://schemas.microsoft.com/office/drawing/2014/main" id="{15A8DF0A-D762-405C-83C2-BA850F960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100" y="3542766"/>
                <a:ext cx="1125308" cy="276999"/>
              </a:xfrm>
              <a:prstGeom prst="rect">
                <a:avLst/>
              </a:prstGeom>
              <a:blipFill>
                <a:blip r:embed="rId7"/>
                <a:stretch>
                  <a:fillRect t="-4348" r="-4324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36">
                <a:extLst>
                  <a:ext uri="{FF2B5EF4-FFF2-40B4-BE49-F238E27FC236}">
                    <a16:creationId xmlns:a16="http://schemas.microsoft.com/office/drawing/2014/main" id="{06F06218-A051-459B-82C8-54B8CA080BF4}"/>
                  </a:ext>
                </a:extLst>
              </p:cNvPr>
              <p:cNvSpPr txBox="1"/>
              <p:nvPr/>
            </p:nvSpPr>
            <p:spPr>
              <a:xfrm>
                <a:off x="568755" y="3983000"/>
                <a:ext cx="3762983" cy="797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0" name="文字方塊 36">
                <a:extLst>
                  <a:ext uri="{FF2B5EF4-FFF2-40B4-BE49-F238E27FC236}">
                    <a16:creationId xmlns:a16="http://schemas.microsoft.com/office/drawing/2014/main" id="{06F06218-A051-459B-82C8-54B8CA080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5" y="3983000"/>
                <a:ext cx="3762983" cy="7973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36">
                <a:extLst>
                  <a:ext uri="{FF2B5EF4-FFF2-40B4-BE49-F238E27FC236}">
                    <a16:creationId xmlns:a16="http://schemas.microsoft.com/office/drawing/2014/main" id="{FD0686BE-15CF-4180-B2BF-F0A4926B9FCC}"/>
                  </a:ext>
                </a:extLst>
              </p:cNvPr>
              <p:cNvSpPr txBox="1"/>
              <p:nvPr/>
            </p:nvSpPr>
            <p:spPr>
              <a:xfrm>
                <a:off x="566272" y="4788485"/>
                <a:ext cx="3762983" cy="80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1" name="文字方塊 36">
                <a:extLst>
                  <a:ext uri="{FF2B5EF4-FFF2-40B4-BE49-F238E27FC236}">
                    <a16:creationId xmlns:a16="http://schemas.microsoft.com/office/drawing/2014/main" id="{FD0686BE-15CF-4180-B2BF-F0A4926B9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72" y="4788485"/>
                <a:ext cx="3762983" cy="8084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39">
                <a:extLst>
                  <a:ext uri="{FF2B5EF4-FFF2-40B4-BE49-F238E27FC236}">
                    <a16:creationId xmlns:a16="http://schemas.microsoft.com/office/drawing/2014/main" id="{DACC8F9C-CA05-427A-BE2F-2EC6726CE770}"/>
                  </a:ext>
                </a:extLst>
              </p:cNvPr>
              <p:cNvSpPr txBox="1"/>
              <p:nvPr/>
            </p:nvSpPr>
            <p:spPr>
              <a:xfrm>
                <a:off x="2450435" y="5930141"/>
                <a:ext cx="122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2" name="文字方塊 39">
                <a:extLst>
                  <a:ext uri="{FF2B5EF4-FFF2-40B4-BE49-F238E27FC236}">
                    <a16:creationId xmlns:a16="http://schemas.microsoft.com/office/drawing/2014/main" id="{DACC8F9C-CA05-427A-BE2F-2EC6726CE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435" y="5930141"/>
                <a:ext cx="1228478" cy="276999"/>
              </a:xfrm>
              <a:prstGeom prst="rect">
                <a:avLst/>
              </a:prstGeom>
              <a:blipFill>
                <a:blip r:embed="rId10"/>
                <a:stretch>
                  <a:fillRect l="-2488" t="-2222" r="-3980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A73B2B9-948C-43BC-A22C-9B102B44C834}"/>
                  </a:ext>
                </a:extLst>
              </p:cNvPr>
              <p:cNvSpPr txBox="1"/>
              <p:nvPr/>
            </p:nvSpPr>
            <p:spPr>
              <a:xfrm>
                <a:off x="1331914" y="5905214"/>
                <a:ext cx="1063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A73B2B9-948C-43BC-A22C-9B102B44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14" y="5905214"/>
                <a:ext cx="10634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AB97DE-C540-4DC0-BFCD-314621A4B619}"/>
              </a:ext>
            </a:extLst>
          </p:cNvPr>
          <p:cNvGrpSpPr/>
          <p:nvPr/>
        </p:nvGrpSpPr>
        <p:grpSpPr>
          <a:xfrm>
            <a:off x="4558938" y="1283181"/>
            <a:ext cx="5338682" cy="5081320"/>
            <a:chOff x="4558938" y="1283181"/>
            <a:chExt cx="5338682" cy="50813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文字方塊 16">
                  <a:extLst>
                    <a:ext uri="{FF2B5EF4-FFF2-40B4-BE49-F238E27FC236}">
                      <a16:creationId xmlns:a16="http://schemas.microsoft.com/office/drawing/2014/main" id="{80E125C3-D1F7-4DC2-809E-5569D6CD3107}"/>
                    </a:ext>
                  </a:extLst>
                </p:cNvPr>
                <p:cNvSpPr txBox="1"/>
                <p:nvPr/>
              </p:nvSpPr>
              <p:spPr>
                <a:xfrm>
                  <a:off x="4901592" y="4716880"/>
                  <a:ext cx="4996028" cy="7630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1" name="文字方塊 16">
                  <a:extLst>
                    <a:ext uri="{FF2B5EF4-FFF2-40B4-BE49-F238E27FC236}">
                      <a16:creationId xmlns:a16="http://schemas.microsoft.com/office/drawing/2014/main" id="{80E125C3-D1F7-4DC2-809E-5569D6CD3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592" y="4716880"/>
                  <a:ext cx="4996028" cy="76309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E7A8E56-9947-4904-8E8C-656D5393421F}"/>
                </a:ext>
              </a:extLst>
            </p:cNvPr>
            <p:cNvGrpSpPr/>
            <p:nvPr/>
          </p:nvGrpSpPr>
          <p:grpSpPr>
            <a:xfrm>
              <a:off x="4558938" y="1283181"/>
              <a:ext cx="4851399" cy="5081320"/>
              <a:chOff x="4558938" y="1283181"/>
              <a:chExt cx="4851399" cy="5081320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FC7A6311-EA8B-4070-BB34-9D90910D41A5}"/>
                  </a:ext>
                </a:extLst>
              </p:cNvPr>
              <p:cNvCxnSpPr/>
              <p:nvPr/>
            </p:nvCxnSpPr>
            <p:spPr>
              <a:xfrm>
                <a:off x="4572000" y="1283181"/>
                <a:ext cx="0" cy="5081320"/>
              </a:xfrm>
              <a:prstGeom prst="line">
                <a:avLst/>
              </a:prstGeom>
              <a:noFill/>
              <a:ln w="3175">
                <a:solidFill>
                  <a:srgbClr val="C000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EA11666F-DAC6-4A0E-94E1-96A0D9945FD0}"/>
                      </a:ext>
                    </a:extLst>
                  </p:cNvPr>
                  <p:cNvSpPr txBox="1"/>
                  <p:nvPr/>
                </p:nvSpPr>
                <p:spPr>
                  <a:xfrm>
                    <a:off x="4572001" y="1294866"/>
                    <a:ext cx="4248472" cy="4630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342900" indent="-342900">
                      <a:lnSpc>
                        <a:spcPct val="150000"/>
                      </a:lnSpc>
                      <a:buFont typeface="Wingdings" panose="05000000000000000000" pitchFamily="2" charset="2"/>
                      <a:buChar char="l"/>
                    </a:pPr>
                    <a:r>
                      <a:rPr lang="en-US" altLang="zh-CN" dirty="0"/>
                      <a:t>How to find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altLang="zh-CN" dirty="0"/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zh-CN" dirty="0"/>
                      <a:t> ? </a:t>
                    </a:r>
                    <a:r>
                      <a:rPr lang="zh-CN" altLang="en-US" sz="1400" dirty="0"/>
                      <a:t>（拉格朗日乘子法）</a:t>
                    </a:r>
                    <a:endParaRPr lang="en-US" altLang="zh-CN" dirty="0"/>
                  </a:p>
                </p:txBody>
              </p:sp>
            </mc:Choice>
            <mc:Fallback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EA11666F-DAC6-4A0E-94E1-96A0D9945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001" y="1294866"/>
                    <a:ext cx="4248472" cy="46301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861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文字方塊 36">
                    <a:extLst>
                      <a:ext uri="{FF2B5EF4-FFF2-40B4-BE49-F238E27FC236}">
                        <a16:creationId xmlns:a16="http://schemas.microsoft.com/office/drawing/2014/main" id="{E1C11D1A-5121-445C-AABE-6686E33E1056}"/>
                      </a:ext>
                    </a:extLst>
                  </p:cNvPr>
                  <p:cNvSpPr txBox="1"/>
                  <p:nvPr/>
                </p:nvSpPr>
                <p:spPr>
                  <a:xfrm>
                    <a:off x="4558938" y="1712282"/>
                    <a:ext cx="3762983" cy="4834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:r>
                      <a:rPr lang="en-US" altLang="zh-TW" b="0" dirty="0"/>
                      <a:t>Max </a:t>
                    </a:r>
                    <a14:m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57" name="文字方塊 36">
                    <a:extLst>
                      <a:ext uri="{FF2B5EF4-FFF2-40B4-BE49-F238E27FC236}">
                        <a16:creationId xmlns:a16="http://schemas.microsoft.com/office/drawing/2014/main" id="{E1C11D1A-5121-445C-AABE-6686E33E10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8938" y="1712282"/>
                    <a:ext cx="3762983" cy="4834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59" t="-79747" b="-13164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文字方塊 9">
                    <a:extLst>
                      <a:ext uri="{FF2B5EF4-FFF2-40B4-BE49-F238E27FC236}">
                        <a16:creationId xmlns:a16="http://schemas.microsoft.com/office/drawing/2014/main" id="{B8F518F7-4B3E-48BA-943E-CB4DA2C7E6B1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592" y="2411409"/>
                    <a:ext cx="387184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58" name="文字方塊 9">
                    <a:extLst>
                      <a:ext uri="{FF2B5EF4-FFF2-40B4-BE49-F238E27FC236}">
                        <a16:creationId xmlns:a16="http://schemas.microsoft.com/office/drawing/2014/main" id="{B8F518F7-4B3E-48BA-943E-CB4DA2C7E6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1592" y="2411409"/>
                    <a:ext cx="3871840" cy="7645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文字方塊 10">
                    <a:extLst>
                      <a:ext uri="{FF2B5EF4-FFF2-40B4-BE49-F238E27FC236}">
                        <a16:creationId xmlns:a16="http://schemas.microsoft.com/office/drawing/2014/main" id="{AFAF08DB-E54E-469F-900A-82FAC5220F2F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775" y="3169159"/>
                    <a:ext cx="3181432" cy="7630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zh-TW" altLang="en-US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59" name="文字方塊 10">
                    <a:extLst>
                      <a:ext uri="{FF2B5EF4-FFF2-40B4-BE49-F238E27FC236}">
                        <a16:creationId xmlns:a16="http://schemas.microsoft.com/office/drawing/2014/main" id="{AFAF08DB-E54E-469F-900A-82FAC5220F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775" y="3169159"/>
                    <a:ext cx="3181432" cy="76309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文字方塊 15">
                    <a:extLst>
                      <a:ext uri="{FF2B5EF4-FFF2-40B4-BE49-F238E27FC236}">
                        <a16:creationId xmlns:a16="http://schemas.microsoft.com/office/drawing/2014/main" id="{070F7847-E802-4388-95B3-B54E5324E35E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775" y="3963086"/>
                    <a:ext cx="4481562" cy="7630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zh-TW" altLang="en-US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60" name="文字方塊 15">
                    <a:extLst>
                      <a:ext uri="{FF2B5EF4-FFF2-40B4-BE49-F238E27FC236}">
                        <a16:creationId xmlns:a16="http://schemas.microsoft.com/office/drawing/2014/main" id="{070F7847-E802-4388-95B3-B54E5324E3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775" y="3963086"/>
                    <a:ext cx="4481562" cy="76309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C2CA03BC-A5C3-446C-9028-23CD8E046447}"/>
                  </a:ext>
                </a:extLst>
              </p:cNvPr>
              <p:cNvSpPr/>
              <p:nvPr/>
            </p:nvSpPr>
            <p:spPr>
              <a:xfrm>
                <a:off x="5821570" y="4757013"/>
                <a:ext cx="2134806" cy="580157"/>
              </a:xfrm>
              <a:prstGeom prst="rect">
                <a:avLst/>
              </a:prstGeom>
              <a:noFill/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文字方塊 18">
                    <a:extLst>
                      <a:ext uri="{FF2B5EF4-FFF2-40B4-BE49-F238E27FC236}">
                        <a16:creationId xmlns:a16="http://schemas.microsoft.com/office/drawing/2014/main" id="{4A14FB8F-EBB5-490C-B13B-C27CD8B42D0A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775" y="5563134"/>
                    <a:ext cx="28273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𝐶𝑜𝑣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63" name="文字方塊 18">
                    <a:extLst>
                      <a:ext uri="{FF2B5EF4-FFF2-40B4-BE49-F238E27FC236}">
                        <a16:creationId xmlns:a16="http://schemas.microsoft.com/office/drawing/2014/main" id="{4A14FB8F-EBB5-490C-B13B-C27CD8B42D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8775" y="5563134"/>
                    <a:ext cx="2827303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文字方塊 21">
                    <a:extLst>
                      <a:ext uri="{FF2B5EF4-FFF2-40B4-BE49-F238E27FC236}">
                        <a16:creationId xmlns:a16="http://schemas.microsoft.com/office/drawing/2014/main" id="{80047FA2-4C32-41A1-93F6-C73C71DF098F}"/>
                      </a:ext>
                    </a:extLst>
                  </p:cNvPr>
                  <p:cNvSpPr txBox="1"/>
                  <p:nvPr/>
                </p:nvSpPr>
                <p:spPr>
                  <a:xfrm>
                    <a:off x="5821570" y="5977438"/>
                    <a:ext cx="1294112" cy="33855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ctr">
                      <a:defRPr sz="1600">
                        <a:solidFill>
                          <a:schemeClr val="tx1"/>
                        </a:solidFill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TW"/>
                            <m:t>𝑆</m:t>
                          </m:r>
                          <m:r>
                            <a:rPr lang="en-US" altLang="zh-TW"/>
                            <m:t>=</m:t>
                          </m:r>
                          <m:r>
                            <a:rPr lang="en-US" altLang="zh-TW"/>
                            <m:t>𝐶𝑜𝑣</m:t>
                          </m:r>
                          <m:d>
                            <m:dPr>
                              <m:ctrlPr>
                                <a:rPr lang="en-US" altLang="zh-TW"/>
                              </m:ctrlPr>
                            </m:dPr>
                            <m:e>
                              <m:r>
                                <a:rPr lang="en-US" altLang="zh-TW"/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64" name="文字方塊 21">
                    <a:extLst>
                      <a:ext uri="{FF2B5EF4-FFF2-40B4-BE49-F238E27FC236}">
                        <a16:creationId xmlns:a16="http://schemas.microsoft.com/office/drawing/2014/main" id="{80047FA2-4C32-41A1-93F6-C73C71DF09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1570" y="5977438"/>
                    <a:ext cx="1294112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7348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Principle component analysis (PCA)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/*Reference*/Pattern Recognition and Machine Learning, Chapter 12, Christopher M. Bishop, Springer Book 2006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703521-67A2-40E1-8089-DFD8BCA7185A}"/>
                  </a:ext>
                </a:extLst>
              </p:cNvPr>
              <p:cNvSpPr txBox="1"/>
              <p:nvPr/>
            </p:nvSpPr>
            <p:spPr>
              <a:xfrm>
                <a:off x="323528" y="1293890"/>
                <a:ext cx="4248472" cy="461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Linear function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Case 2</a:t>
                </a:r>
                <a:r>
                  <a:rPr lang="zh-CN" altLang="en-US" dirty="0"/>
                  <a:t>： </a:t>
                </a:r>
                <a:r>
                  <a:rPr lang="en-US" altLang="zh-CN" dirty="0"/>
                  <a:t>reduce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to 2-dimension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]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Real  value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Add an </a:t>
                </a:r>
                <a:r>
                  <a:rPr lang="en-US" altLang="zh-TW" sz="1800" dirty="0"/>
                  <a:t>orthogonal</a:t>
                </a:r>
                <a:r>
                  <a:rPr lang="en-US" altLang="zh-CN" dirty="0"/>
                  <a:t> constraint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 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703521-67A2-40E1-8089-DFD8BCA71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93890"/>
                <a:ext cx="4248472" cy="4619854"/>
              </a:xfrm>
              <a:prstGeom prst="rect">
                <a:avLst/>
              </a:prstGeom>
              <a:blipFill>
                <a:blip r:embed="rId2"/>
                <a:stretch>
                  <a:fillRect l="-861" r="-3013" b="-1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字方塊 27">
                <a:extLst>
                  <a:ext uri="{FF2B5EF4-FFF2-40B4-BE49-F238E27FC236}">
                    <a16:creationId xmlns:a16="http://schemas.microsoft.com/office/drawing/2014/main" id="{C3D379D4-F6E4-4158-9893-740CA2A4688B}"/>
                  </a:ext>
                </a:extLst>
              </p:cNvPr>
              <p:cNvSpPr txBox="1"/>
              <p:nvPr/>
            </p:nvSpPr>
            <p:spPr>
              <a:xfrm>
                <a:off x="1403648" y="1786066"/>
                <a:ext cx="12999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5" name="文字方塊 27">
                <a:extLst>
                  <a:ext uri="{FF2B5EF4-FFF2-40B4-BE49-F238E27FC236}">
                    <a16:creationId xmlns:a16="http://schemas.microsoft.com/office/drawing/2014/main" id="{C3D379D4-F6E4-4158-9893-740CA2A46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786066"/>
                <a:ext cx="1299924" cy="27699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21">
                <a:extLst>
                  <a:ext uri="{FF2B5EF4-FFF2-40B4-BE49-F238E27FC236}">
                    <a16:creationId xmlns:a16="http://schemas.microsoft.com/office/drawing/2014/main" id="{FAAA1202-978C-4C3A-A5D8-375CE35AB268}"/>
                  </a:ext>
                </a:extLst>
              </p:cNvPr>
              <p:cNvSpPr txBox="1"/>
              <p:nvPr/>
            </p:nvSpPr>
            <p:spPr>
              <a:xfrm>
                <a:off x="1619672" y="3059668"/>
                <a:ext cx="1147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21">
                <a:extLst>
                  <a:ext uri="{FF2B5EF4-FFF2-40B4-BE49-F238E27FC236}">
                    <a16:creationId xmlns:a16="http://schemas.microsoft.com/office/drawing/2014/main" id="{FAAA1202-978C-4C3A-A5D8-375CE35AB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059668"/>
                <a:ext cx="1147943" cy="276999"/>
              </a:xfrm>
              <a:prstGeom prst="rect">
                <a:avLst/>
              </a:prstGeom>
              <a:blipFill>
                <a:blip r:embed="rId4"/>
                <a:stretch>
                  <a:fillRect l="-2660" t="-4444" r="-2128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21">
                <a:extLst>
                  <a:ext uri="{FF2B5EF4-FFF2-40B4-BE49-F238E27FC236}">
                    <a16:creationId xmlns:a16="http://schemas.microsoft.com/office/drawing/2014/main" id="{EF90D1FE-FE8E-4918-869B-4527103728B4}"/>
                  </a:ext>
                </a:extLst>
              </p:cNvPr>
              <p:cNvSpPr txBox="1"/>
              <p:nvPr/>
            </p:nvSpPr>
            <p:spPr>
              <a:xfrm>
                <a:off x="1619672" y="3521334"/>
                <a:ext cx="1158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" name="文字方塊 21">
                <a:extLst>
                  <a:ext uri="{FF2B5EF4-FFF2-40B4-BE49-F238E27FC236}">
                    <a16:creationId xmlns:a16="http://schemas.microsoft.com/office/drawing/2014/main" id="{EF90D1FE-FE8E-4918-869B-452710372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521334"/>
                <a:ext cx="1158201" cy="276999"/>
              </a:xfrm>
              <a:prstGeom prst="rect">
                <a:avLst/>
              </a:prstGeom>
              <a:blipFill>
                <a:blip r:embed="rId5"/>
                <a:stretch>
                  <a:fillRect l="-2632" t="-4444" r="-2105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C7A6311-EA8B-4070-BB34-9D90910D41A5}"/>
              </a:ext>
            </a:extLst>
          </p:cNvPr>
          <p:cNvCxnSpPr/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27">
                <a:extLst>
                  <a:ext uri="{FF2B5EF4-FFF2-40B4-BE49-F238E27FC236}">
                    <a16:creationId xmlns:a16="http://schemas.microsoft.com/office/drawing/2014/main" id="{E1B7AE41-3B66-425F-9DC3-63FEFFC4E07E}"/>
                  </a:ext>
                </a:extLst>
              </p:cNvPr>
              <p:cNvSpPr txBox="1"/>
              <p:nvPr/>
            </p:nvSpPr>
            <p:spPr>
              <a:xfrm>
                <a:off x="3117101" y="3062282"/>
                <a:ext cx="11203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27">
                <a:extLst>
                  <a:ext uri="{FF2B5EF4-FFF2-40B4-BE49-F238E27FC236}">
                    <a16:creationId xmlns:a16="http://schemas.microsoft.com/office/drawing/2014/main" id="{E1B7AE41-3B66-425F-9DC3-63FEFFC4E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101" y="3062282"/>
                <a:ext cx="1120371" cy="276999"/>
              </a:xfrm>
              <a:prstGeom prst="rect">
                <a:avLst/>
              </a:prstGeom>
              <a:blipFill>
                <a:blip r:embed="rId6"/>
                <a:stretch>
                  <a:fillRect t="-4348" r="-489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27">
                <a:extLst>
                  <a:ext uri="{FF2B5EF4-FFF2-40B4-BE49-F238E27FC236}">
                    <a16:creationId xmlns:a16="http://schemas.microsoft.com/office/drawing/2014/main" id="{15A8DF0A-D762-405C-83C2-BA850F960C40}"/>
                  </a:ext>
                </a:extLst>
              </p:cNvPr>
              <p:cNvSpPr txBox="1"/>
              <p:nvPr/>
            </p:nvSpPr>
            <p:spPr>
              <a:xfrm>
                <a:off x="3117100" y="3542766"/>
                <a:ext cx="1125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27">
                <a:extLst>
                  <a:ext uri="{FF2B5EF4-FFF2-40B4-BE49-F238E27FC236}">
                    <a16:creationId xmlns:a16="http://schemas.microsoft.com/office/drawing/2014/main" id="{15A8DF0A-D762-405C-83C2-BA850F960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100" y="3542766"/>
                <a:ext cx="1125308" cy="276999"/>
              </a:xfrm>
              <a:prstGeom prst="rect">
                <a:avLst/>
              </a:prstGeom>
              <a:blipFill>
                <a:blip r:embed="rId7"/>
                <a:stretch>
                  <a:fillRect t="-4348" r="-4324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36">
                <a:extLst>
                  <a:ext uri="{FF2B5EF4-FFF2-40B4-BE49-F238E27FC236}">
                    <a16:creationId xmlns:a16="http://schemas.microsoft.com/office/drawing/2014/main" id="{06F06218-A051-459B-82C8-54B8CA080BF4}"/>
                  </a:ext>
                </a:extLst>
              </p:cNvPr>
              <p:cNvSpPr txBox="1"/>
              <p:nvPr/>
            </p:nvSpPr>
            <p:spPr>
              <a:xfrm>
                <a:off x="568755" y="3983000"/>
                <a:ext cx="3762983" cy="797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0" name="文字方塊 36">
                <a:extLst>
                  <a:ext uri="{FF2B5EF4-FFF2-40B4-BE49-F238E27FC236}">
                    <a16:creationId xmlns:a16="http://schemas.microsoft.com/office/drawing/2014/main" id="{06F06218-A051-459B-82C8-54B8CA080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55" y="3983000"/>
                <a:ext cx="3762983" cy="7973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36">
                <a:extLst>
                  <a:ext uri="{FF2B5EF4-FFF2-40B4-BE49-F238E27FC236}">
                    <a16:creationId xmlns:a16="http://schemas.microsoft.com/office/drawing/2014/main" id="{FD0686BE-15CF-4180-B2BF-F0A4926B9FCC}"/>
                  </a:ext>
                </a:extLst>
              </p:cNvPr>
              <p:cNvSpPr txBox="1"/>
              <p:nvPr/>
            </p:nvSpPr>
            <p:spPr>
              <a:xfrm>
                <a:off x="566272" y="4788485"/>
                <a:ext cx="3762983" cy="80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1" name="文字方塊 36">
                <a:extLst>
                  <a:ext uri="{FF2B5EF4-FFF2-40B4-BE49-F238E27FC236}">
                    <a16:creationId xmlns:a16="http://schemas.microsoft.com/office/drawing/2014/main" id="{FD0686BE-15CF-4180-B2BF-F0A4926B9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72" y="4788485"/>
                <a:ext cx="3762983" cy="8084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39">
                <a:extLst>
                  <a:ext uri="{FF2B5EF4-FFF2-40B4-BE49-F238E27FC236}">
                    <a16:creationId xmlns:a16="http://schemas.microsoft.com/office/drawing/2014/main" id="{DACC8F9C-CA05-427A-BE2F-2EC6726CE770}"/>
                  </a:ext>
                </a:extLst>
              </p:cNvPr>
              <p:cNvSpPr txBox="1"/>
              <p:nvPr/>
            </p:nvSpPr>
            <p:spPr>
              <a:xfrm>
                <a:off x="2450435" y="5930141"/>
                <a:ext cx="1228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2" name="文字方塊 39">
                <a:extLst>
                  <a:ext uri="{FF2B5EF4-FFF2-40B4-BE49-F238E27FC236}">
                    <a16:creationId xmlns:a16="http://schemas.microsoft.com/office/drawing/2014/main" id="{DACC8F9C-CA05-427A-BE2F-2EC6726CE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435" y="5930141"/>
                <a:ext cx="1228478" cy="276999"/>
              </a:xfrm>
              <a:prstGeom prst="rect">
                <a:avLst/>
              </a:prstGeom>
              <a:blipFill>
                <a:blip r:embed="rId10"/>
                <a:stretch>
                  <a:fillRect l="-2488" t="-2222" r="-3980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A73B2B9-948C-43BC-A22C-9B102B44C834}"/>
                  </a:ext>
                </a:extLst>
              </p:cNvPr>
              <p:cNvSpPr txBox="1"/>
              <p:nvPr/>
            </p:nvSpPr>
            <p:spPr>
              <a:xfrm>
                <a:off x="1331914" y="5905214"/>
                <a:ext cx="1063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A73B2B9-948C-43BC-A22C-9B102B44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14" y="5905214"/>
                <a:ext cx="10634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11666F-DAC6-4A0E-94E1-96A0D9945FD0}"/>
                  </a:ext>
                </a:extLst>
              </p:cNvPr>
              <p:cNvSpPr txBox="1"/>
              <p:nvPr/>
            </p:nvSpPr>
            <p:spPr>
              <a:xfrm>
                <a:off x="4572001" y="1294866"/>
                <a:ext cx="4248472" cy="5035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How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? 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Lagrange multiplier method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Conclusion: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is the eigenvector of the covariance matrix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Corresponding to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is the eigenvector of the covariance matrix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Corresponding to the 2</a:t>
                </a:r>
                <a:r>
                  <a:rPr lang="en-US" altLang="zh-CN" baseline="30000" dirty="0"/>
                  <a:t>nd</a:t>
                </a:r>
                <a:r>
                  <a:rPr lang="en-US" altLang="zh-CN" dirty="0"/>
                  <a:t> 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Gradient descent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See PCA as a </a:t>
                </a:r>
              </a:p>
              <a:p>
                <a:pPr marL="284400">
                  <a:lnSpc>
                    <a:spcPct val="150000"/>
                  </a:lnSpc>
                </a:pPr>
                <a:r>
                  <a:rPr lang="en-US" altLang="zh-CN" dirty="0"/>
                  <a:t>Neural network (NN)</a:t>
                </a: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11666F-DAC6-4A0E-94E1-96A0D9945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1294866"/>
                <a:ext cx="4248472" cy="5035353"/>
              </a:xfrm>
              <a:prstGeom prst="rect">
                <a:avLst/>
              </a:prstGeom>
              <a:blipFill>
                <a:blip r:embed="rId12"/>
                <a:stretch>
                  <a:fillRect l="-861" r="-430" b="-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28">
                <a:extLst>
                  <a:ext uri="{FF2B5EF4-FFF2-40B4-BE49-F238E27FC236}">
                    <a16:creationId xmlns:a16="http://schemas.microsoft.com/office/drawing/2014/main" id="{841ED6B2-18A2-4BA1-ADB6-3F911C1338F0}"/>
                  </a:ext>
                </a:extLst>
              </p:cNvPr>
              <p:cNvSpPr txBox="1"/>
              <p:nvPr/>
            </p:nvSpPr>
            <p:spPr>
              <a:xfrm>
                <a:off x="6666868" y="5205025"/>
                <a:ext cx="2148665" cy="11382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6" name="文字方塊 28">
                <a:extLst>
                  <a:ext uri="{FF2B5EF4-FFF2-40B4-BE49-F238E27FC236}">
                    <a16:creationId xmlns:a16="http://schemas.microsoft.com/office/drawing/2014/main" id="{841ED6B2-18A2-4BA1-ADB6-3F911C133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68" y="5205025"/>
                <a:ext cx="2148665" cy="11382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9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>
            <a:extLst>
              <a:ext uri="{FF2B5EF4-FFF2-40B4-BE49-F238E27FC236}">
                <a16:creationId xmlns:a16="http://schemas.microsoft.com/office/drawing/2014/main" id="{6CD86653-8D5E-4A0C-B429-B2EF7ABE0885}"/>
              </a:ext>
            </a:extLst>
          </p:cNvPr>
          <p:cNvGrpSpPr/>
          <p:nvPr/>
        </p:nvGrpSpPr>
        <p:grpSpPr>
          <a:xfrm>
            <a:off x="472624" y="1330813"/>
            <a:ext cx="8198753" cy="4977904"/>
            <a:chOff x="539552" y="1330813"/>
            <a:chExt cx="8198753" cy="497790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8FE5F9B-EA74-4EEF-B4A7-A58DFFBF9665}"/>
                </a:ext>
              </a:extLst>
            </p:cNvPr>
            <p:cNvGrpSpPr/>
            <p:nvPr/>
          </p:nvGrpSpPr>
          <p:grpSpPr>
            <a:xfrm>
              <a:off x="539552" y="3259548"/>
              <a:ext cx="1857545" cy="500041"/>
              <a:chOff x="462946" y="3156928"/>
              <a:chExt cx="1857545" cy="500041"/>
            </a:xfrm>
          </p:grpSpPr>
          <p:sp>
            <p:nvSpPr>
              <p:cNvPr id="10" name="对角圆角矩形 34">
                <a:extLst>
                  <a:ext uri="{FF2B5EF4-FFF2-40B4-BE49-F238E27FC236}">
                    <a16:creationId xmlns:a16="http://schemas.microsoft.com/office/drawing/2014/main" id="{851C42DF-1E38-4881-92D0-8CC74418781A}"/>
                  </a:ext>
                </a:extLst>
              </p:cNvPr>
              <p:cNvSpPr/>
              <p:nvPr/>
            </p:nvSpPr>
            <p:spPr bwMode="auto">
              <a:xfrm>
                <a:off x="462946" y="3156928"/>
                <a:ext cx="1857545" cy="500041"/>
              </a:xfrm>
              <a:prstGeom prst="round2DiagRect">
                <a:avLst/>
              </a:prstGeom>
              <a:noFill/>
              <a:ln w="63500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50800" h="25400" prst="hardEdge"/>
              </a:sp3d>
            </p:spPr>
            <p:txBody>
              <a:bodyPr anchor="ctr"/>
              <a:lstStyle/>
              <a:p>
                <a:pPr marL="342891" indent="-342891" algn="ctr">
                  <a:lnSpc>
                    <a:spcPct val="90000"/>
                  </a:lnSpc>
                  <a:spcBef>
                    <a:spcPct val="20000"/>
                  </a:spcBef>
                  <a:buClr>
                    <a:srgbClr val="66FFFF"/>
                  </a:buClr>
                  <a:defRPr/>
                </a:pPr>
                <a:r>
                  <a:rPr lang="en-US" altLang="zh-CN" sz="3200" dirty="0">
                    <a:ln w="0"/>
                    <a:solidFill>
                      <a:srgbClr val="C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j-lt"/>
                    <a:ea typeface="楷体" panose="02010609060101010101" charset="-122"/>
                    <a:sym typeface="Symbol" panose="05050102010706020507" pitchFamily="18" charset="2"/>
                  </a:rPr>
                  <a:t>Overview</a:t>
                </a:r>
                <a:endParaRPr lang="zh-CN" altLang="en-US" sz="2800" dirty="0">
                  <a:solidFill>
                    <a:srgbClr val="C00000"/>
                  </a:solidFill>
                  <a:latin typeface="+mj-lt"/>
                  <a:ea typeface="楷体" panose="02010609060101010101" charset="-122"/>
                  <a:sym typeface="Symbol" panose="05050102010706020507" pitchFamily="18" charset="2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B2E9E4D8-4EE4-4017-A7E0-824D6C58D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901" y="3656969"/>
                <a:ext cx="1589637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C30E3C2-1422-4AF7-9E2E-EB75BF11364B}"/>
                </a:ext>
              </a:extLst>
            </p:cNvPr>
            <p:cNvGrpSpPr/>
            <p:nvPr/>
          </p:nvGrpSpPr>
          <p:grpSpPr>
            <a:xfrm>
              <a:off x="2765197" y="1330813"/>
              <a:ext cx="5973108" cy="4977904"/>
              <a:chOff x="2748604" y="1261663"/>
              <a:chExt cx="5973108" cy="4977904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E655AA4B-FAF6-4F0B-BF10-D343F048C31B}"/>
                  </a:ext>
                </a:extLst>
              </p:cNvPr>
              <p:cNvGrpSpPr/>
              <p:nvPr/>
            </p:nvGrpSpPr>
            <p:grpSpPr>
              <a:xfrm>
                <a:off x="2756429" y="1261663"/>
                <a:ext cx="5965283" cy="777505"/>
                <a:chOff x="2639166" y="1905554"/>
                <a:chExt cx="5965282" cy="777505"/>
              </a:xfrm>
            </p:grpSpPr>
            <p:grpSp>
              <p:nvGrpSpPr>
                <p:cNvPr id="52" name="Group 17">
                  <a:extLst>
                    <a:ext uri="{FF2B5EF4-FFF2-40B4-BE49-F238E27FC236}">
                      <a16:creationId xmlns:a16="http://schemas.microsoft.com/office/drawing/2014/main" id="{051AB455-0FC4-4649-B2CE-847C3EFCEED1}"/>
                    </a:ext>
                  </a:extLst>
                </p:cNvPr>
                <p:cNvGrpSpPr/>
                <p:nvPr/>
              </p:nvGrpSpPr>
              <p:grpSpPr bwMode="auto">
                <a:xfrm>
                  <a:off x="2639166" y="1905554"/>
                  <a:ext cx="5965282" cy="777505"/>
                  <a:chOff x="-9782" y="-11852"/>
                  <a:chExt cx="6594732" cy="817067"/>
                </a:xfrm>
              </p:grpSpPr>
              <p:sp>
                <p:nvSpPr>
                  <p:cNvPr id="54" name="Rectangle 30">
                    <a:extLst>
                      <a:ext uri="{FF2B5EF4-FFF2-40B4-BE49-F238E27FC236}">
                        <a16:creationId xmlns:a16="http://schemas.microsoft.com/office/drawing/2014/main" id="{FA5E54B0-34AF-4C90-9F85-E021F5504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438" y="68263"/>
                    <a:ext cx="6259512" cy="66675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1F1F1"/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>
                    <a:solidFill>
                      <a:srgbClr val="B2B2B2"/>
                    </a:solidFill>
                    <a:miter lim="800000"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60" name="Group 21">
                    <a:extLst>
                      <a:ext uri="{FF2B5EF4-FFF2-40B4-BE49-F238E27FC236}">
                        <a16:creationId xmlns:a16="http://schemas.microsoft.com/office/drawing/2014/main" id="{299E7699-5D36-4872-8C09-C8F1300408C6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-9782" y="-11852"/>
                    <a:ext cx="816808" cy="817067"/>
                    <a:chOff x="0" y="0"/>
                    <a:chExt cx="816864" cy="816864"/>
                  </a:xfrm>
                </p:grpSpPr>
                <p:pic>
                  <p:nvPicPr>
                    <p:cNvPr id="62" name="Oval 33">
                      <a:extLst>
                        <a:ext uri="{FF2B5EF4-FFF2-40B4-BE49-F238E27FC236}">
                          <a16:creationId xmlns:a16="http://schemas.microsoft.com/office/drawing/2014/main" id="{06AA06EA-B85F-444E-A37D-4EF077544B02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816864" cy="8168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63" name="Text Box 23">
                      <a:extLst>
                        <a:ext uri="{FF2B5EF4-FFF2-40B4-BE49-F238E27FC236}">
                          <a16:creationId xmlns:a16="http://schemas.microsoft.com/office/drawing/2014/main" id="{2F775A4D-F823-4A6F-B6D0-555289ADB7D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 rot="10800000">
                      <a:off x="126148" y="127271"/>
                      <a:ext cx="561266" cy="5590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 i="1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53" name="TextBox 57">
                  <a:extLst>
                    <a:ext uri="{FF2B5EF4-FFF2-40B4-BE49-F238E27FC236}">
                      <a16:creationId xmlns:a16="http://schemas.microsoft.com/office/drawing/2014/main" id="{1636C587-3590-4772-B577-8F55E80CB3C6}"/>
                    </a:ext>
                  </a:extLst>
                </p:cNvPr>
                <p:cNvSpPr txBox="1"/>
                <p:nvPr/>
              </p:nvSpPr>
              <p:spPr>
                <a:xfrm>
                  <a:off x="3415171" y="2019552"/>
                  <a:ext cx="518451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latin typeface="+mj-lt"/>
                      <a:sym typeface="+mn-ea"/>
                    </a:rPr>
                    <a:t>Background</a:t>
                  </a: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61C695C1-0A18-4423-B538-FF3F2CC45FBE}"/>
                  </a:ext>
                </a:extLst>
              </p:cNvPr>
              <p:cNvGrpSpPr/>
              <p:nvPr/>
            </p:nvGrpSpPr>
            <p:grpSpPr>
              <a:xfrm>
                <a:off x="2752015" y="2312261"/>
                <a:ext cx="5964935" cy="777505"/>
                <a:chOff x="2634752" y="2840995"/>
                <a:chExt cx="5964934" cy="777505"/>
              </a:xfrm>
            </p:grpSpPr>
            <p:grpSp>
              <p:nvGrpSpPr>
                <p:cNvPr id="40" name="Group 41">
                  <a:extLst>
                    <a:ext uri="{FF2B5EF4-FFF2-40B4-BE49-F238E27FC236}">
                      <a16:creationId xmlns:a16="http://schemas.microsoft.com/office/drawing/2014/main" id="{ABFFB73A-A906-41FA-9CF9-E26CB3B73872}"/>
                    </a:ext>
                  </a:extLst>
                </p:cNvPr>
                <p:cNvGrpSpPr/>
                <p:nvPr/>
              </p:nvGrpSpPr>
              <p:grpSpPr bwMode="auto">
                <a:xfrm>
                  <a:off x="2634752" y="2840995"/>
                  <a:ext cx="5964934" cy="777505"/>
                  <a:chOff x="-14673" y="-12549"/>
                  <a:chExt cx="6599623" cy="817067"/>
                </a:xfrm>
              </p:grpSpPr>
              <p:sp>
                <p:nvSpPr>
                  <p:cNvPr id="42" name="Rectangle 30">
                    <a:extLst>
                      <a:ext uri="{FF2B5EF4-FFF2-40B4-BE49-F238E27FC236}">
                        <a16:creationId xmlns:a16="http://schemas.microsoft.com/office/drawing/2014/main" id="{C1EED80E-80A7-45DC-8465-FA00EC6123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438" y="68263"/>
                    <a:ext cx="6259512" cy="66675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1F1F1"/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>
                    <a:solidFill>
                      <a:srgbClr val="B2B2B2"/>
                    </a:solidFill>
                    <a:miter lim="800000"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48" name="Group 45">
                    <a:extLst>
                      <a:ext uri="{FF2B5EF4-FFF2-40B4-BE49-F238E27FC236}">
                        <a16:creationId xmlns:a16="http://schemas.microsoft.com/office/drawing/2014/main" id="{A9FD6E33-FF0A-46AF-9FBD-7D3E5CFCDBFF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-14673" y="-12549"/>
                    <a:ext cx="823096" cy="817067"/>
                    <a:chOff x="0" y="0"/>
                    <a:chExt cx="822960" cy="816864"/>
                  </a:xfrm>
                </p:grpSpPr>
                <p:pic>
                  <p:nvPicPr>
                    <p:cNvPr id="50" name="Oval 33">
                      <a:extLst>
                        <a:ext uri="{FF2B5EF4-FFF2-40B4-BE49-F238E27FC236}">
                          <a16:creationId xmlns:a16="http://schemas.microsoft.com/office/drawing/2014/main" id="{A257E897-F1B1-40E4-BF22-6E3312384F16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822960" cy="8168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51" name="Text Box 47">
                      <a:extLst>
                        <a:ext uri="{FF2B5EF4-FFF2-40B4-BE49-F238E27FC236}">
                          <a16:creationId xmlns:a16="http://schemas.microsoft.com/office/drawing/2014/main" id="{95A46FAF-67CF-4FBE-995A-76C50EA0590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 rot="10800000">
                      <a:off x="130911" y="128160"/>
                      <a:ext cx="561266" cy="5590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 i="1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41" name="TextBox 58">
                  <a:extLst>
                    <a:ext uri="{FF2B5EF4-FFF2-40B4-BE49-F238E27FC236}">
                      <a16:creationId xmlns:a16="http://schemas.microsoft.com/office/drawing/2014/main" id="{EF15CD46-2532-433D-B9B1-69F55F71C5F2}"/>
                    </a:ext>
                  </a:extLst>
                </p:cNvPr>
                <p:cNvSpPr txBox="1"/>
                <p:nvPr/>
              </p:nvSpPr>
              <p:spPr>
                <a:xfrm>
                  <a:off x="3415170" y="2920468"/>
                  <a:ext cx="518451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latin typeface="+mj-lt"/>
                      <a:ea typeface="楷体" panose="02010609060101010101" charset="-122"/>
                      <a:sym typeface="+mn-ea"/>
                    </a:rPr>
                    <a:t>Motivation</a:t>
                  </a: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9409E4A9-C6B5-4838-A95F-437C5C360E67}"/>
                  </a:ext>
                </a:extLst>
              </p:cNvPr>
              <p:cNvGrpSpPr/>
              <p:nvPr/>
            </p:nvGrpSpPr>
            <p:grpSpPr>
              <a:xfrm>
                <a:off x="2756436" y="3365511"/>
                <a:ext cx="5960513" cy="771535"/>
                <a:chOff x="2639173" y="3774376"/>
                <a:chExt cx="5960512" cy="771535"/>
              </a:xfrm>
            </p:grpSpPr>
            <p:grpSp>
              <p:nvGrpSpPr>
                <p:cNvPr id="28" name="Group 29">
                  <a:extLst>
                    <a:ext uri="{FF2B5EF4-FFF2-40B4-BE49-F238E27FC236}">
                      <a16:creationId xmlns:a16="http://schemas.microsoft.com/office/drawing/2014/main" id="{346DBCC8-E234-4EBB-B3B8-E91FFAC8A9F2}"/>
                    </a:ext>
                  </a:extLst>
                </p:cNvPr>
                <p:cNvGrpSpPr/>
                <p:nvPr/>
              </p:nvGrpSpPr>
              <p:grpSpPr bwMode="auto">
                <a:xfrm>
                  <a:off x="2639173" y="3774376"/>
                  <a:ext cx="5960512" cy="771535"/>
                  <a:chOff x="-9782" y="-10457"/>
                  <a:chExt cx="6594732" cy="810793"/>
                </a:xfrm>
              </p:grpSpPr>
              <p:sp>
                <p:nvSpPr>
                  <p:cNvPr id="30" name="Rectangle 30">
                    <a:extLst>
                      <a:ext uri="{FF2B5EF4-FFF2-40B4-BE49-F238E27FC236}">
                        <a16:creationId xmlns:a16="http://schemas.microsoft.com/office/drawing/2014/main" id="{11CC2E3E-E6A9-42FE-8333-8424B5459B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438" y="68263"/>
                    <a:ext cx="6259512" cy="66675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1F1F1"/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>
                    <a:solidFill>
                      <a:srgbClr val="B2B2B2"/>
                    </a:solidFill>
                    <a:miter lim="800000"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6" name="Group 33">
                    <a:extLst>
                      <a:ext uri="{FF2B5EF4-FFF2-40B4-BE49-F238E27FC236}">
                        <a16:creationId xmlns:a16="http://schemas.microsoft.com/office/drawing/2014/main" id="{DD29C127-258E-460C-B7DC-7A83BD127474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-9782" y="-10457"/>
                    <a:ext cx="816808" cy="810793"/>
                    <a:chOff x="0" y="0"/>
                    <a:chExt cx="816864" cy="810768"/>
                  </a:xfrm>
                </p:grpSpPr>
                <p:pic>
                  <p:nvPicPr>
                    <p:cNvPr id="38" name="Oval 33">
                      <a:extLst>
                        <a:ext uri="{FF2B5EF4-FFF2-40B4-BE49-F238E27FC236}">
                          <a16:creationId xmlns:a16="http://schemas.microsoft.com/office/drawing/2014/main" id="{DCAE17DC-6F11-4F6A-973C-EB2AC66EB741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816864" cy="8107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9" name="Text Box 35">
                      <a:extLst>
                        <a:ext uri="{FF2B5EF4-FFF2-40B4-BE49-F238E27FC236}">
                          <a16:creationId xmlns:a16="http://schemas.microsoft.com/office/drawing/2014/main" id="{1A28BB5F-469C-49FD-A76B-AEADFA6DBD8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 rot="10800000">
                      <a:off x="126148" y="126318"/>
                      <a:ext cx="561266" cy="5590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 i="1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29" name="TextBox 59">
                  <a:extLst>
                    <a:ext uri="{FF2B5EF4-FFF2-40B4-BE49-F238E27FC236}">
                      <a16:creationId xmlns:a16="http://schemas.microsoft.com/office/drawing/2014/main" id="{83D790A5-2390-4A8D-8697-5CE4403BCB96}"/>
                    </a:ext>
                  </a:extLst>
                </p:cNvPr>
                <p:cNvSpPr txBox="1"/>
                <p:nvPr/>
              </p:nvSpPr>
              <p:spPr>
                <a:xfrm>
                  <a:off x="3415171" y="3865642"/>
                  <a:ext cx="518451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latin typeface="+mj-lt"/>
                      <a:ea typeface="楷体" panose="02010609060101010101" charset="-122"/>
                      <a:sym typeface="+mn-ea"/>
                    </a:rPr>
                    <a:t>Model</a:t>
                  </a: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47B0D54-A071-4D9B-B0E0-0F43584B5362}"/>
                  </a:ext>
                </a:extLst>
              </p:cNvPr>
              <p:cNvGrpSpPr/>
              <p:nvPr/>
            </p:nvGrpSpPr>
            <p:grpSpPr>
              <a:xfrm>
                <a:off x="2756704" y="4416773"/>
                <a:ext cx="5960244" cy="771720"/>
                <a:chOff x="2639442" y="4732146"/>
                <a:chExt cx="5960243" cy="771720"/>
              </a:xfrm>
            </p:grpSpPr>
            <p:grpSp>
              <p:nvGrpSpPr>
                <p:cNvPr id="16" name="Group 29">
                  <a:extLst>
                    <a:ext uri="{FF2B5EF4-FFF2-40B4-BE49-F238E27FC236}">
                      <a16:creationId xmlns:a16="http://schemas.microsoft.com/office/drawing/2014/main" id="{AAB15979-89DD-4DEB-9A8C-C33B79A737D3}"/>
                    </a:ext>
                  </a:extLst>
                </p:cNvPr>
                <p:cNvGrpSpPr/>
                <p:nvPr/>
              </p:nvGrpSpPr>
              <p:grpSpPr bwMode="auto">
                <a:xfrm>
                  <a:off x="2639442" y="4732146"/>
                  <a:ext cx="5960243" cy="771720"/>
                  <a:chOff x="-9485" y="-10455"/>
                  <a:chExt cx="6594435" cy="810987"/>
                </a:xfrm>
              </p:grpSpPr>
              <p:sp>
                <p:nvSpPr>
                  <p:cNvPr id="18" name="Rectangle 30">
                    <a:extLst>
                      <a:ext uri="{FF2B5EF4-FFF2-40B4-BE49-F238E27FC236}">
                        <a16:creationId xmlns:a16="http://schemas.microsoft.com/office/drawing/2014/main" id="{015FD3A9-7845-4606-8FE0-BF35618CB9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438" y="68263"/>
                    <a:ext cx="6259512" cy="66675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1F1F1"/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>
                    <a:solidFill>
                      <a:srgbClr val="B2B2B2"/>
                    </a:solidFill>
                    <a:miter lim="800000"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9" name="Group 31">
                    <a:extLst>
                      <a:ext uri="{FF2B5EF4-FFF2-40B4-BE49-F238E27FC236}">
                        <a16:creationId xmlns:a16="http://schemas.microsoft.com/office/drawing/2014/main" id="{2FD996D1-8A71-4637-B525-B1D3D055B25A}"/>
                      </a:ext>
                    </a:extLst>
                  </p:cNvPr>
                  <p:cNvGrpSpPr/>
                  <p:nvPr/>
                </p:nvGrpSpPr>
                <p:grpSpPr bwMode="auto">
                  <a:xfrm rot="10800000">
                    <a:off x="-9485" y="-10455"/>
                    <a:ext cx="816714" cy="810987"/>
                    <a:chOff x="-27" y="-20"/>
                    <a:chExt cx="1636" cy="1629"/>
                  </a:xfrm>
                </p:grpSpPr>
                <p:grpSp>
                  <p:nvGrpSpPr>
                    <p:cNvPr id="24" name="Group 33">
                      <a:extLst>
                        <a:ext uri="{FF2B5EF4-FFF2-40B4-BE49-F238E27FC236}">
                          <a16:creationId xmlns:a16="http://schemas.microsoft.com/office/drawing/2014/main" id="{CE147061-A655-47C1-97C5-35421B1F16F2}"/>
                        </a:ext>
                      </a:extLst>
                    </p:cNvPr>
                    <p:cNvGrpSpPr/>
                    <p:nvPr/>
                  </p:nvGrpSpPr>
                  <p:grpSpPr bwMode="auto">
                    <a:xfrm rot="10800000">
                      <a:off x="-27" y="-20"/>
                      <a:ext cx="1636" cy="1629"/>
                      <a:chOff x="0" y="0"/>
                      <a:chExt cx="816864" cy="810768"/>
                    </a:xfrm>
                  </p:grpSpPr>
                  <p:pic>
                    <p:nvPicPr>
                      <p:cNvPr id="26" name="Oval 33">
                        <a:extLst>
                          <a:ext uri="{FF2B5EF4-FFF2-40B4-BE49-F238E27FC236}">
                            <a16:creationId xmlns:a16="http://schemas.microsoft.com/office/drawing/2014/main" id="{771C1000-7217-400B-ABE6-664758C7C1F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16864" cy="810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7" name="Text Box 35">
                        <a:extLst>
                          <a:ext uri="{FF2B5EF4-FFF2-40B4-BE49-F238E27FC236}">
                            <a16:creationId xmlns:a16="http://schemas.microsoft.com/office/drawing/2014/main" id="{EB2DA324-E4B6-46AE-ABFC-4FA04911B2D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 rot="10800000">
                        <a:off x="126148" y="126318"/>
                        <a:ext cx="561266" cy="559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10800000" wrap="none" anchor="ctr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/>
                        <a:endParaRPr lang="zh-CN" altLang="en-US" i="1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3" name="未知">
                      <a:extLst>
                        <a:ext uri="{FF2B5EF4-FFF2-40B4-BE49-F238E27FC236}">
                          <a16:creationId xmlns:a16="http://schemas.microsoft.com/office/drawing/2014/main" id="{3976AD25-EBEB-42C5-8EEA-4DFA9A934EF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588" y="-113"/>
                      <a:ext cx="606" cy="1210"/>
                    </a:xfrm>
                    <a:custGeom>
                      <a:avLst/>
                      <a:gdLst>
                        <a:gd name="T0" fmla="*/ 2147483647 w 174"/>
                        <a:gd name="T1" fmla="*/ 0 h 348"/>
                        <a:gd name="T2" fmla="*/ 0 w 174"/>
                        <a:gd name="T3" fmla="*/ 2147483647 h 348"/>
                        <a:gd name="T4" fmla="*/ 2147483647 w 174"/>
                        <a:gd name="T5" fmla="*/ 2147483647 h 348"/>
                        <a:gd name="T6" fmla="*/ 2147483647 w 174"/>
                        <a:gd name="T7" fmla="*/ 2147483647 h 348"/>
                        <a:gd name="T8" fmla="*/ 2147483647 w 174"/>
                        <a:gd name="T9" fmla="*/ 0 h 34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4"/>
                        <a:gd name="T16" fmla="*/ 0 h 348"/>
                        <a:gd name="T17" fmla="*/ 174 w 174"/>
                        <a:gd name="T18" fmla="*/ 348 h 34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4" h="348">
                          <a:moveTo>
                            <a:pt x="173" y="0"/>
                          </a:moveTo>
                          <a:cubicBezTo>
                            <a:pt x="77" y="0"/>
                            <a:pt x="0" y="77"/>
                            <a:pt x="0" y="173"/>
                          </a:cubicBezTo>
                          <a:cubicBezTo>
                            <a:pt x="0" y="270"/>
                            <a:pt x="77" y="348"/>
                            <a:pt x="174" y="348"/>
                          </a:cubicBezTo>
                          <a:lnTo>
                            <a:pt x="174" y="174"/>
                          </a:lnTo>
                          <a:lnTo>
                            <a:pt x="17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FFFF">
                            <a:alpha val="50000"/>
                          </a:srgbClr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>
                        <a:latin typeface="Times New Roman" panose="02020603050405020304" pitchFamily="18" charset="0"/>
                        <a:ea typeface="楷体" panose="02010609060101010101" charset="-122"/>
                      </a:endParaRPr>
                    </a:p>
                  </p:txBody>
                </p:sp>
              </p:grpSp>
            </p:grpSp>
            <p:sp>
              <p:nvSpPr>
                <p:cNvPr id="17" name="TextBox 58">
                  <a:extLst>
                    <a:ext uri="{FF2B5EF4-FFF2-40B4-BE49-F238E27FC236}">
                      <a16:creationId xmlns:a16="http://schemas.microsoft.com/office/drawing/2014/main" id="{61AC923A-8341-4CF1-A31F-EEBA01033777}"/>
                    </a:ext>
                  </a:extLst>
                </p:cNvPr>
                <p:cNvSpPr txBox="1"/>
                <p:nvPr/>
              </p:nvSpPr>
              <p:spPr>
                <a:xfrm>
                  <a:off x="3415171" y="4827407"/>
                  <a:ext cx="518451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lang="en-US" altLang="zh-CN" sz="3200" dirty="0">
                      <a:latin typeface="+mj-lt"/>
                      <a:ea typeface="楷体" panose="02010609060101010101" charset="-122"/>
                      <a:sym typeface="+mn-ea"/>
                    </a:rPr>
                    <a:t>Application Example </a:t>
                  </a: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329A8236-7691-4744-8E66-4FC380C20C0A}"/>
                  </a:ext>
                </a:extLst>
              </p:cNvPr>
              <p:cNvGrpSpPr/>
              <p:nvPr/>
            </p:nvGrpSpPr>
            <p:grpSpPr>
              <a:xfrm>
                <a:off x="2756436" y="5468032"/>
                <a:ext cx="5960512" cy="771535"/>
                <a:chOff x="2639174" y="4732144"/>
                <a:chExt cx="5960511" cy="771535"/>
              </a:xfrm>
            </p:grpSpPr>
            <p:grpSp>
              <p:nvGrpSpPr>
                <p:cNvPr id="65" name="Group 29">
                  <a:extLst>
                    <a:ext uri="{FF2B5EF4-FFF2-40B4-BE49-F238E27FC236}">
                      <a16:creationId xmlns:a16="http://schemas.microsoft.com/office/drawing/2014/main" id="{9687A791-D3EF-43A7-B0A9-EA5B78EFB892}"/>
                    </a:ext>
                  </a:extLst>
                </p:cNvPr>
                <p:cNvGrpSpPr/>
                <p:nvPr/>
              </p:nvGrpSpPr>
              <p:grpSpPr bwMode="auto">
                <a:xfrm>
                  <a:off x="2639174" y="4732144"/>
                  <a:ext cx="5960511" cy="771535"/>
                  <a:chOff x="-9782" y="-10457"/>
                  <a:chExt cx="6594732" cy="810793"/>
                </a:xfrm>
              </p:grpSpPr>
              <p:sp>
                <p:nvSpPr>
                  <p:cNvPr id="67" name="Rectangle 30">
                    <a:extLst>
                      <a:ext uri="{FF2B5EF4-FFF2-40B4-BE49-F238E27FC236}">
                        <a16:creationId xmlns:a16="http://schemas.microsoft.com/office/drawing/2014/main" id="{E5C05566-F73D-4385-8B5A-C672AA38E1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5438" y="68263"/>
                    <a:ext cx="6259512" cy="66675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F1F1F1"/>
                      </a:gs>
                      <a:gs pos="100000">
                        <a:srgbClr val="B2B2B2"/>
                      </a:gs>
                    </a:gsLst>
                    <a:lin ang="0" scaled="1"/>
                  </a:gradFill>
                  <a:ln w="9525">
                    <a:solidFill>
                      <a:srgbClr val="B2B2B2"/>
                    </a:solidFill>
                    <a:miter lim="800000"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73" name="Group 33">
                    <a:extLst>
                      <a:ext uri="{FF2B5EF4-FFF2-40B4-BE49-F238E27FC236}">
                        <a16:creationId xmlns:a16="http://schemas.microsoft.com/office/drawing/2014/main" id="{A71F82AA-3019-4CB1-A002-1B43536A8C88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-9782" y="-10457"/>
                    <a:ext cx="816808" cy="810793"/>
                    <a:chOff x="0" y="0"/>
                    <a:chExt cx="816864" cy="810768"/>
                  </a:xfrm>
                </p:grpSpPr>
                <p:pic>
                  <p:nvPicPr>
                    <p:cNvPr id="75" name="Oval 33">
                      <a:extLst>
                        <a:ext uri="{FF2B5EF4-FFF2-40B4-BE49-F238E27FC236}">
                          <a16:creationId xmlns:a16="http://schemas.microsoft.com/office/drawing/2014/main" id="{C9792C74-33C2-4E06-A7AA-ECEBFD610032}"/>
                        </a:ext>
                      </a:extLst>
                    </p:cNvPr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816864" cy="8107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76" name="Text Box 35">
                      <a:extLst>
                        <a:ext uri="{FF2B5EF4-FFF2-40B4-BE49-F238E27FC236}">
                          <a16:creationId xmlns:a16="http://schemas.microsoft.com/office/drawing/2014/main" id="{D91919C1-48B7-437D-8E36-C6DD51C8EAC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 rot="10800000">
                      <a:off x="126148" y="126318"/>
                      <a:ext cx="561266" cy="5590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10800000" wrap="none" anchor="ctr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/>
                      <a:endParaRPr lang="zh-CN" altLang="en-US" i="1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66" name="TextBox 58">
                  <a:extLst>
                    <a:ext uri="{FF2B5EF4-FFF2-40B4-BE49-F238E27FC236}">
                      <a16:creationId xmlns:a16="http://schemas.microsoft.com/office/drawing/2014/main" id="{5D0A1197-C7FC-47FE-9112-AFEDC6F11206}"/>
                    </a:ext>
                  </a:extLst>
                </p:cNvPr>
                <p:cNvSpPr txBox="1"/>
                <p:nvPr/>
              </p:nvSpPr>
              <p:spPr>
                <a:xfrm>
                  <a:off x="3415171" y="4827407"/>
                  <a:ext cx="518451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lang="en-US" altLang="zh-CN" sz="3200" dirty="0">
                      <a:latin typeface="+mj-lt"/>
                      <a:ea typeface="楷体" panose="02010609060101010101" charset="-122"/>
                      <a:sym typeface="+mn-ea"/>
                    </a:rPr>
                    <a:t>Conclusion</a:t>
                  </a:r>
                </a:p>
              </p:txBody>
            </p:sp>
          </p:grp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FBD29F08-8B7E-49DA-A5FB-D78E19819D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8604" y="1277778"/>
                <a:ext cx="742134" cy="742134"/>
              </a:xfrm>
              <a:prstGeom prst="ellipse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E5DBD55E-7973-4AB5-9B91-990587250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1666" y="2333594"/>
                <a:ext cx="742134" cy="742134"/>
              </a:xfrm>
              <a:prstGeom prst="ellipse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7E2385B5-F2C8-4E59-B5E9-ADD9842EE7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1666" y="3369305"/>
                <a:ext cx="742134" cy="742134"/>
              </a:xfrm>
              <a:prstGeom prst="ellipse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D508228E-A4D4-4821-A653-4CD6BC3862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1666" y="4429388"/>
                <a:ext cx="742134" cy="742134"/>
              </a:xfrm>
              <a:prstGeom prst="ellipse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682E2BDD-BC83-46E2-8648-CDC38CBCBC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51666" y="5489106"/>
                <a:ext cx="742134" cy="742134"/>
              </a:xfrm>
              <a:prstGeom prst="ellipse">
                <a:avLst/>
              </a:prstGeom>
              <a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sp>
        <p:nvSpPr>
          <p:cNvPr id="84" name="灯片编号占位符 83">
            <a:extLst>
              <a:ext uri="{FF2B5EF4-FFF2-40B4-BE49-F238E27FC236}">
                <a16:creationId xmlns:a16="http://schemas.microsoft.com/office/drawing/2014/main" id="{915341F1-94B9-4EA8-A2F6-2441D2B1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pPr/>
              <a:t>2</a:t>
            </a:fld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293870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7D381E-5F65-41F6-AF44-0957A7C29188}"/>
                  </a:ext>
                </a:extLst>
              </p:cNvPr>
              <p:cNvSpPr txBox="1"/>
              <p:nvPr/>
            </p:nvSpPr>
            <p:spPr>
              <a:xfrm>
                <a:off x="323527" y="1293890"/>
                <a:ext cx="8568951" cy="4356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From another point of view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Basic component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28x28 pixel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1800" baseline="30000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28×28</m:t>
                        </m:r>
                      </m:sup>
                    </m:sSup>
                  </m:oMath>
                </a14:m>
                <a:r>
                  <a:rPr lang="zh-TW" altLang="en-US" sz="1800" baseline="30000" dirty="0"/>
                  <a:t> </a:t>
                </a:r>
                <a:endParaRPr lang="en-US" altLang="zh-TW" sz="1800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1800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1800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1800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1800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sz="1800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TW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components</a:t>
                </a:r>
                <a:r>
                  <a:rPr lang="zh-CN" altLang="en-US" dirty="0"/>
                  <a:t>：</a:t>
                </a:r>
                <a:r>
                  <a:rPr lang="en-US" altLang="zh-TW" dirty="0"/>
                  <a:t>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TW" dirty="0"/>
                  <a:t>}</a:t>
                </a:r>
                <a:endParaRPr lang="zh-TW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7D381E-5F65-41F6-AF44-0957A7C29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1293890"/>
                <a:ext cx="8568951" cy="4356257"/>
              </a:xfrm>
              <a:prstGeom prst="rect">
                <a:avLst/>
              </a:prstGeom>
              <a:blipFill>
                <a:blip r:embed="rId2"/>
                <a:stretch>
                  <a:fillRect l="-427" b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0CD755CB-87C8-421D-BA24-252786092139}"/>
                  </a:ext>
                </a:extLst>
              </p:cNvPr>
              <p:cNvSpPr txBox="1"/>
              <p:nvPr/>
            </p:nvSpPr>
            <p:spPr>
              <a:xfrm>
                <a:off x="4577045" y="5157468"/>
                <a:ext cx="4248472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Component Weight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        represents a digit image</a:t>
                </a:r>
                <a:endParaRPr lang="en-US" altLang="zh-CN" dirty="0"/>
              </a:p>
            </p:txBody>
          </p:sp>
        </mc:Choice>
        <mc:Fallback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0CD755CB-87C8-421D-BA24-252786092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45" y="5157468"/>
                <a:ext cx="4248472" cy="880369"/>
              </a:xfrm>
              <a:prstGeom prst="rect">
                <a:avLst/>
              </a:prstGeom>
              <a:blipFill>
                <a:blip r:embed="rId3"/>
                <a:stretch>
                  <a:fillRect l="-1004" r="-1148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Principle component analysis (PCA)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Motivation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/*Reference*/Pattern Recognition and Machine Learning, Chapter 12, Christopher M. Bishop, Springer Book 2006 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1" name="圖片 65">
            <a:extLst>
              <a:ext uri="{FF2B5EF4-FFF2-40B4-BE49-F238E27FC236}">
                <a16:creationId xmlns:a16="http://schemas.microsoft.com/office/drawing/2014/main" id="{24F7818F-0CA4-49DC-A9A2-CFCA191A3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94" y="2177652"/>
            <a:ext cx="1283531" cy="1291503"/>
          </a:xfrm>
          <a:prstGeom prst="rect">
            <a:avLst/>
          </a:prstGeom>
        </p:spPr>
      </p:pic>
      <p:pic>
        <p:nvPicPr>
          <p:cNvPr id="82" name="圖片 4">
            <a:extLst>
              <a:ext uri="{FF2B5EF4-FFF2-40B4-BE49-F238E27FC236}">
                <a16:creationId xmlns:a16="http://schemas.microsoft.com/office/drawing/2014/main" id="{3EEB788D-DFAB-4E31-BEF0-4914C026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38" y="3503948"/>
            <a:ext cx="1556981" cy="1619890"/>
          </a:xfrm>
          <a:prstGeom prst="rect">
            <a:avLst/>
          </a:prstGeom>
        </p:spPr>
      </p:pic>
      <p:pic>
        <p:nvPicPr>
          <p:cNvPr id="83" name="圖片 8">
            <a:extLst>
              <a:ext uri="{FF2B5EF4-FFF2-40B4-BE49-F238E27FC236}">
                <a16:creationId xmlns:a16="http://schemas.microsoft.com/office/drawing/2014/main" id="{707354D9-3F58-400D-96CF-775CC6237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289" y="3577641"/>
            <a:ext cx="1638300" cy="1514475"/>
          </a:xfrm>
          <a:prstGeom prst="rect">
            <a:avLst/>
          </a:prstGeom>
        </p:spPr>
      </p:pic>
      <p:pic>
        <p:nvPicPr>
          <p:cNvPr id="84" name="圖片 9">
            <a:extLst>
              <a:ext uri="{FF2B5EF4-FFF2-40B4-BE49-F238E27FC236}">
                <a16:creationId xmlns:a16="http://schemas.microsoft.com/office/drawing/2014/main" id="{F0CA5959-4EBB-44D2-ADE4-C5AEA128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082" y="3562311"/>
            <a:ext cx="1533525" cy="1543050"/>
          </a:xfrm>
          <a:prstGeom prst="rect">
            <a:avLst/>
          </a:prstGeom>
        </p:spPr>
      </p:pic>
      <p:pic>
        <p:nvPicPr>
          <p:cNvPr id="85" name="圖片 10">
            <a:extLst>
              <a:ext uri="{FF2B5EF4-FFF2-40B4-BE49-F238E27FC236}">
                <a16:creationId xmlns:a16="http://schemas.microsoft.com/office/drawing/2014/main" id="{D9C6B179-CF43-4834-9807-3F76B9438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225" y="3590886"/>
            <a:ext cx="1552575" cy="1514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字方塊 11">
                <a:extLst>
                  <a:ext uri="{FF2B5EF4-FFF2-40B4-BE49-F238E27FC236}">
                    <a16:creationId xmlns:a16="http://schemas.microsoft.com/office/drawing/2014/main" id="{A996B365-AA81-460E-BEDF-62056FBE58DE}"/>
                  </a:ext>
                </a:extLst>
              </p:cNvPr>
              <p:cNvSpPr txBox="1"/>
              <p:nvPr/>
            </p:nvSpPr>
            <p:spPr>
              <a:xfrm>
                <a:off x="2520539" y="4086513"/>
                <a:ext cx="7300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86" name="文字方塊 11">
                <a:extLst>
                  <a:ext uri="{FF2B5EF4-FFF2-40B4-BE49-F238E27FC236}">
                    <a16:creationId xmlns:a16="http://schemas.microsoft.com/office/drawing/2014/main" id="{A996B365-AA81-460E-BEDF-62056FBE5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539" y="4086513"/>
                <a:ext cx="73008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字方塊 12">
            <a:extLst>
              <a:ext uri="{FF2B5EF4-FFF2-40B4-BE49-F238E27FC236}">
                <a16:creationId xmlns:a16="http://schemas.microsoft.com/office/drawing/2014/main" id="{FBE3EDB2-2063-4172-944D-48A7870B429B}"/>
              </a:ext>
            </a:extLst>
          </p:cNvPr>
          <p:cNvSpPr txBox="1"/>
          <p:nvPr/>
        </p:nvSpPr>
        <p:spPr>
          <a:xfrm>
            <a:off x="4473732" y="4086513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sp>
        <p:nvSpPr>
          <p:cNvPr id="88" name="文字方塊 13">
            <a:extLst>
              <a:ext uri="{FF2B5EF4-FFF2-40B4-BE49-F238E27FC236}">
                <a16:creationId xmlns:a16="http://schemas.microsoft.com/office/drawing/2014/main" id="{8A63A12C-54C7-4800-9CB7-7A5EB9E4CD3C}"/>
              </a:ext>
            </a:extLst>
          </p:cNvPr>
          <p:cNvSpPr txBox="1"/>
          <p:nvPr/>
        </p:nvSpPr>
        <p:spPr>
          <a:xfrm>
            <a:off x="6407875" y="4086513"/>
            <a:ext cx="73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grpSp>
        <p:nvGrpSpPr>
          <p:cNvPr id="89" name="群組 35">
            <a:extLst>
              <a:ext uri="{FF2B5EF4-FFF2-40B4-BE49-F238E27FC236}">
                <a16:creationId xmlns:a16="http://schemas.microsoft.com/office/drawing/2014/main" id="{3002B719-474A-41E3-A0FC-8C8B2BA10E5D}"/>
              </a:ext>
            </a:extLst>
          </p:cNvPr>
          <p:cNvGrpSpPr/>
          <p:nvPr/>
        </p:nvGrpSpPr>
        <p:grpSpPr>
          <a:xfrm>
            <a:off x="1408345" y="2177652"/>
            <a:ext cx="7682646" cy="1325181"/>
            <a:chOff x="782948" y="4490093"/>
            <a:chExt cx="7682646" cy="1325181"/>
          </a:xfrm>
        </p:grpSpPr>
        <p:pic>
          <p:nvPicPr>
            <p:cNvPr id="90" name="圖片 36">
              <a:extLst>
                <a:ext uri="{FF2B5EF4-FFF2-40B4-BE49-F238E27FC236}">
                  <a16:creationId xmlns:a16="http://schemas.microsoft.com/office/drawing/2014/main" id="{2BDAD472-CEC5-4DB2-A32E-62CEC646B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2948" y="4490093"/>
              <a:ext cx="1395776" cy="1290281"/>
            </a:xfrm>
            <a:prstGeom prst="rect">
              <a:avLst/>
            </a:prstGeom>
          </p:spPr>
        </p:pic>
        <p:pic>
          <p:nvPicPr>
            <p:cNvPr id="91" name="圖片 38">
              <a:extLst>
                <a:ext uri="{FF2B5EF4-FFF2-40B4-BE49-F238E27FC236}">
                  <a16:creationId xmlns:a16="http://schemas.microsoft.com/office/drawing/2014/main" id="{279B8F31-1ED1-4473-8463-26494A4B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7277" y="4549716"/>
              <a:ext cx="1297396" cy="1265558"/>
            </a:xfrm>
            <a:prstGeom prst="rect">
              <a:avLst/>
            </a:prstGeom>
          </p:spPr>
        </p:pic>
        <p:pic>
          <p:nvPicPr>
            <p:cNvPr id="92" name="圖片 39">
              <a:extLst>
                <a:ext uri="{FF2B5EF4-FFF2-40B4-BE49-F238E27FC236}">
                  <a16:creationId xmlns:a16="http://schemas.microsoft.com/office/drawing/2014/main" id="{BD25B6B8-5259-449E-B4B1-80A37AB10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0183" y="4531333"/>
              <a:ext cx="1323975" cy="1257300"/>
            </a:xfrm>
            <a:prstGeom prst="rect">
              <a:avLst/>
            </a:prstGeom>
          </p:spPr>
        </p:pic>
        <p:pic>
          <p:nvPicPr>
            <p:cNvPr id="93" name="圖片 40">
              <a:extLst>
                <a:ext uri="{FF2B5EF4-FFF2-40B4-BE49-F238E27FC236}">
                  <a16:creationId xmlns:a16="http://schemas.microsoft.com/office/drawing/2014/main" id="{18CBCB50-ACEA-40B0-831E-2AD6ED562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25270" y="4507854"/>
              <a:ext cx="1325524" cy="1257299"/>
            </a:xfrm>
            <a:prstGeom prst="rect">
              <a:avLst/>
            </a:prstGeom>
          </p:spPr>
        </p:pic>
        <p:sp>
          <p:nvSpPr>
            <p:cNvPr id="94" name="文字方塊 41">
              <a:extLst>
                <a:ext uri="{FF2B5EF4-FFF2-40B4-BE49-F238E27FC236}">
                  <a16:creationId xmlns:a16="http://schemas.microsoft.com/office/drawing/2014/main" id="{627497FD-04FD-410D-BC73-C1F6A0D38F87}"/>
                </a:ext>
              </a:extLst>
            </p:cNvPr>
            <p:cNvSpPr txBox="1"/>
            <p:nvPr/>
          </p:nvSpPr>
          <p:spPr>
            <a:xfrm>
              <a:off x="7524673" y="4972082"/>
              <a:ext cx="9409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…….</a:t>
              </a:r>
              <a:endParaRPr lang="zh-TW" altLang="en-US" sz="28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文字方塊 42">
                  <a:extLst>
                    <a:ext uri="{FF2B5EF4-FFF2-40B4-BE49-F238E27FC236}">
                      <a16:creationId xmlns:a16="http://schemas.microsoft.com/office/drawing/2014/main" id="{9295F97C-95C2-4F67-A3C5-5BB60F97372B}"/>
                    </a:ext>
                  </a:extLst>
                </p:cNvPr>
                <p:cNvSpPr txBox="1"/>
                <p:nvPr/>
              </p:nvSpPr>
              <p:spPr>
                <a:xfrm>
                  <a:off x="1256994" y="5233692"/>
                  <a:ext cx="1103312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>
            <p:sp>
              <p:nvSpPr>
                <p:cNvPr id="95" name="文字方塊 42">
                  <a:extLst>
                    <a:ext uri="{FF2B5EF4-FFF2-40B4-BE49-F238E27FC236}">
                      <a16:creationId xmlns:a16="http://schemas.microsoft.com/office/drawing/2014/main" id="{9295F97C-95C2-4F67-A3C5-5BB60F973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6994" y="5233692"/>
                  <a:ext cx="1103312" cy="37824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文字方塊 43">
                  <a:extLst>
                    <a:ext uri="{FF2B5EF4-FFF2-40B4-BE49-F238E27FC236}">
                      <a16:creationId xmlns:a16="http://schemas.microsoft.com/office/drawing/2014/main" id="{3125DDEF-7937-417F-9BD2-CB5A5DFEA59F}"/>
                    </a:ext>
                  </a:extLst>
                </p:cNvPr>
                <p:cNvSpPr txBox="1"/>
                <p:nvPr/>
              </p:nvSpPr>
              <p:spPr>
                <a:xfrm>
                  <a:off x="2644555" y="5249612"/>
                  <a:ext cx="1103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96" name="文字方塊 43">
                  <a:extLst>
                    <a:ext uri="{FF2B5EF4-FFF2-40B4-BE49-F238E27FC236}">
                      <a16:creationId xmlns:a16="http://schemas.microsoft.com/office/drawing/2014/main" id="{3125DDEF-7937-417F-9BD2-CB5A5DFEA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555" y="5249612"/>
                  <a:ext cx="110331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文字方塊 44">
                  <a:extLst>
                    <a:ext uri="{FF2B5EF4-FFF2-40B4-BE49-F238E27FC236}">
                      <a16:creationId xmlns:a16="http://schemas.microsoft.com/office/drawing/2014/main" id="{ED958CBB-3EF7-4FDD-A1B5-CF36D0E68FCD}"/>
                    </a:ext>
                  </a:extLst>
                </p:cNvPr>
                <p:cNvSpPr txBox="1"/>
                <p:nvPr/>
              </p:nvSpPr>
              <p:spPr>
                <a:xfrm>
                  <a:off x="3975631" y="5264469"/>
                  <a:ext cx="1103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97" name="文字方塊 44">
                  <a:extLst>
                    <a:ext uri="{FF2B5EF4-FFF2-40B4-BE49-F238E27FC236}">
                      <a16:creationId xmlns:a16="http://schemas.microsoft.com/office/drawing/2014/main" id="{ED958CBB-3EF7-4FDD-A1B5-CF36D0E68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5631" y="5264469"/>
                  <a:ext cx="110331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文字方塊 45">
                  <a:extLst>
                    <a:ext uri="{FF2B5EF4-FFF2-40B4-BE49-F238E27FC236}">
                      <a16:creationId xmlns:a16="http://schemas.microsoft.com/office/drawing/2014/main" id="{EC75C8ED-6871-4E56-9B50-68ECF5595820}"/>
                    </a:ext>
                  </a:extLst>
                </p:cNvPr>
                <p:cNvSpPr txBox="1"/>
                <p:nvPr/>
              </p:nvSpPr>
              <p:spPr>
                <a:xfrm>
                  <a:off x="5415473" y="5293101"/>
                  <a:ext cx="1103312" cy="378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sz="18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98" name="文字方塊 45">
                  <a:extLst>
                    <a:ext uri="{FF2B5EF4-FFF2-40B4-BE49-F238E27FC236}">
                      <a16:creationId xmlns:a16="http://schemas.microsoft.com/office/drawing/2014/main" id="{EC75C8ED-6871-4E56-9B50-68ECF5595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473" y="5293101"/>
                  <a:ext cx="1103312" cy="37824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文字方塊 46">
                  <a:extLst>
                    <a:ext uri="{FF2B5EF4-FFF2-40B4-BE49-F238E27FC236}">
                      <a16:creationId xmlns:a16="http://schemas.microsoft.com/office/drawing/2014/main" id="{77A37899-68AD-47FE-8C04-6E17F3E88495}"/>
                    </a:ext>
                  </a:extLst>
                </p:cNvPr>
                <p:cNvSpPr txBox="1"/>
                <p:nvPr/>
              </p:nvSpPr>
              <p:spPr>
                <a:xfrm>
                  <a:off x="6646781" y="5293100"/>
                  <a:ext cx="1103312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99" name="文字方塊 46">
                  <a:extLst>
                    <a:ext uri="{FF2B5EF4-FFF2-40B4-BE49-F238E27FC236}">
                      <a16:creationId xmlns:a16="http://schemas.microsoft.com/office/drawing/2014/main" id="{77A37899-68AD-47FE-8C04-6E17F3E88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6781" y="5293100"/>
                  <a:ext cx="1103312" cy="3724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7">
                <a:extLst>
                  <a:ext uri="{FF2B5EF4-FFF2-40B4-BE49-F238E27FC236}">
                    <a16:creationId xmlns:a16="http://schemas.microsoft.com/office/drawing/2014/main" id="{317F3D35-6FFC-49E8-94E5-9B0D5BA4CD31}"/>
                  </a:ext>
                </a:extLst>
              </p:cNvPr>
              <p:cNvSpPr txBox="1"/>
              <p:nvPr/>
            </p:nvSpPr>
            <p:spPr>
              <a:xfrm>
                <a:off x="1996073" y="2301789"/>
                <a:ext cx="666730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=1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0" name="文字方塊 7">
                <a:extLst>
                  <a:ext uri="{FF2B5EF4-FFF2-40B4-BE49-F238E27FC236}">
                    <a16:creationId xmlns:a16="http://schemas.microsoft.com/office/drawing/2014/main" id="{317F3D35-6FFC-49E8-94E5-9B0D5BA4C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073" y="2301789"/>
                <a:ext cx="6667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字方塊 34">
                <a:extLst>
                  <a:ext uri="{FF2B5EF4-FFF2-40B4-BE49-F238E27FC236}">
                    <a16:creationId xmlns:a16="http://schemas.microsoft.com/office/drawing/2014/main" id="{BE82482D-A65A-4F45-81E2-A44A2A2FDDC8}"/>
                  </a:ext>
                </a:extLst>
              </p:cNvPr>
              <p:cNvSpPr txBox="1"/>
              <p:nvPr/>
            </p:nvSpPr>
            <p:spPr>
              <a:xfrm>
                <a:off x="3240925" y="2291231"/>
                <a:ext cx="802097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=0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1" name="文字方塊 34">
                <a:extLst>
                  <a:ext uri="{FF2B5EF4-FFF2-40B4-BE49-F238E27FC236}">
                    <a16:creationId xmlns:a16="http://schemas.microsoft.com/office/drawing/2014/main" id="{BE82482D-A65A-4F45-81E2-A44A2A2F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925" y="2291231"/>
                <a:ext cx="8020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47">
                <a:extLst>
                  <a:ext uri="{FF2B5EF4-FFF2-40B4-BE49-F238E27FC236}">
                    <a16:creationId xmlns:a16="http://schemas.microsoft.com/office/drawing/2014/main" id="{183928FE-D378-4D22-A983-5CE401B78EB1}"/>
                  </a:ext>
                </a:extLst>
              </p:cNvPr>
              <p:cNvSpPr txBox="1"/>
              <p:nvPr/>
            </p:nvSpPr>
            <p:spPr>
              <a:xfrm>
                <a:off x="4601027" y="2298931"/>
                <a:ext cx="742440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= 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2" name="文字方塊 47">
                <a:extLst>
                  <a:ext uri="{FF2B5EF4-FFF2-40B4-BE49-F238E27FC236}">
                    <a16:creationId xmlns:a16="http://schemas.microsoft.com/office/drawing/2014/main" id="{183928FE-D378-4D22-A983-5CE401B78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27" y="2298931"/>
                <a:ext cx="74244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字方塊 48">
                <a:extLst>
                  <a:ext uri="{FF2B5EF4-FFF2-40B4-BE49-F238E27FC236}">
                    <a16:creationId xmlns:a16="http://schemas.microsoft.com/office/drawing/2014/main" id="{AABFD120-0E6A-4F1B-B1EE-6AAA5FF902FD}"/>
                  </a:ext>
                </a:extLst>
              </p:cNvPr>
              <p:cNvSpPr txBox="1"/>
              <p:nvPr/>
            </p:nvSpPr>
            <p:spPr>
              <a:xfrm>
                <a:off x="5993713" y="2290771"/>
                <a:ext cx="749892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= 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3" name="文字方塊 48">
                <a:extLst>
                  <a:ext uri="{FF2B5EF4-FFF2-40B4-BE49-F238E27FC236}">
                    <a16:creationId xmlns:a16="http://schemas.microsoft.com/office/drawing/2014/main" id="{AABFD120-0E6A-4F1B-B1EE-6AAA5FF90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713" y="2290771"/>
                <a:ext cx="74989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文字方塊 49">
                <a:extLst>
                  <a:ext uri="{FF2B5EF4-FFF2-40B4-BE49-F238E27FC236}">
                    <a16:creationId xmlns:a16="http://schemas.microsoft.com/office/drawing/2014/main" id="{A06690CB-3296-4AB4-B41D-80588123EFD8}"/>
                  </a:ext>
                </a:extLst>
              </p:cNvPr>
              <p:cNvSpPr txBox="1"/>
              <p:nvPr/>
            </p:nvSpPr>
            <p:spPr>
              <a:xfrm>
                <a:off x="7272178" y="2298931"/>
                <a:ext cx="773434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= 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4" name="文字方塊 49">
                <a:extLst>
                  <a:ext uri="{FF2B5EF4-FFF2-40B4-BE49-F238E27FC236}">
                    <a16:creationId xmlns:a16="http://schemas.microsoft.com/office/drawing/2014/main" id="{A06690CB-3296-4AB4-B41D-80588123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178" y="2298931"/>
                <a:ext cx="77343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文字方塊 50">
                <a:extLst>
                  <a:ext uri="{FF2B5EF4-FFF2-40B4-BE49-F238E27FC236}">
                    <a16:creationId xmlns:a16="http://schemas.microsoft.com/office/drawing/2014/main" id="{615B341D-1ABC-4C6D-8524-0D9E188A0506}"/>
                  </a:ext>
                </a:extLst>
              </p:cNvPr>
              <p:cNvSpPr txBox="1"/>
              <p:nvPr/>
            </p:nvSpPr>
            <p:spPr>
              <a:xfrm>
                <a:off x="407887" y="3279319"/>
                <a:ext cx="342722" cy="1544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/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/>
                              </m:ctrlPr>
                            </m:eqArrPr>
                            <m:e>
                              <m:r>
                                <a:rPr lang="en-US" altLang="zh-TW"/>
                                <m:t>1</m:t>
                              </m:r>
                            </m:e>
                            <m:e>
                              <m:r>
                                <a:rPr lang="en-US" altLang="zh-TW"/>
                                <m:t>0</m:t>
                              </m:r>
                            </m:e>
                            <m:e>
                              <m:r>
                                <a:rPr lang="en-US" altLang="zh-TW"/>
                                <m:t>1</m:t>
                              </m:r>
                            </m:e>
                            <m:e>
                              <m:r>
                                <a:rPr lang="en-US" altLang="zh-TW"/>
                                <m:t>0</m:t>
                              </m:r>
                            </m:e>
                            <m:e>
                              <m:r>
                                <a:rPr lang="en-US" altLang="zh-TW"/>
                                <m:t>1</m:t>
                              </m:r>
                            </m:e>
                            <m:e>
                              <m:r>
                                <a:rPr lang="en-US" altLang="zh-TW"/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5" name="文字方塊 50">
                <a:extLst>
                  <a:ext uri="{FF2B5EF4-FFF2-40B4-BE49-F238E27FC236}">
                    <a16:creationId xmlns:a16="http://schemas.microsoft.com/office/drawing/2014/main" id="{615B341D-1ABC-4C6D-8524-0D9E188A0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87" y="3279319"/>
                <a:ext cx="342722" cy="154452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字方塊 51">
                <a:extLst>
                  <a:ext uri="{FF2B5EF4-FFF2-40B4-BE49-F238E27FC236}">
                    <a16:creationId xmlns:a16="http://schemas.microsoft.com/office/drawing/2014/main" id="{D147CDC5-1ECB-44A9-9505-E29FF1B17C6B}"/>
                  </a:ext>
                </a:extLst>
              </p:cNvPr>
              <p:cNvSpPr txBox="1"/>
              <p:nvPr/>
            </p:nvSpPr>
            <p:spPr>
              <a:xfrm>
                <a:off x="4073545" y="4518434"/>
                <a:ext cx="522035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文字方塊 51">
                <a:extLst>
                  <a:ext uri="{FF2B5EF4-FFF2-40B4-BE49-F238E27FC236}">
                    <a16:creationId xmlns:a16="http://schemas.microsoft.com/office/drawing/2014/main" id="{D147CDC5-1ECB-44A9-9505-E29FF1B17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45" y="4518434"/>
                <a:ext cx="52203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字方塊 52">
                <a:extLst>
                  <a:ext uri="{FF2B5EF4-FFF2-40B4-BE49-F238E27FC236}">
                    <a16:creationId xmlns:a16="http://schemas.microsoft.com/office/drawing/2014/main" id="{ABFBB844-C48C-48B0-B4FE-B36F1237C6CB}"/>
                  </a:ext>
                </a:extLst>
              </p:cNvPr>
              <p:cNvSpPr txBox="1"/>
              <p:nvPr/>
            </p:nvSpPr>
            <p:spPr>
              <a:xfrm>
                <a:off x="5908334" y="4518435"/>
                <a:ext cx="518591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文字方塊 52">
                <a:extLst>
                  <a:ext uri="{FF2B5EF4-FFF2-40B4-BE49-F238E27FC236}">
                    <a16:creationId xmlns:a16="http://schemas.microsoft.com/office/drawing/2014/main" id="{ABFBB844-C48C-48B0-B4FE-B36F1237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34" y="4518435"/>
                <a:ext cx="51859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字方塊 53">
                <a:extLst>
                  <a:ext uri="{FF2B5EF4-FFF2-40B4-BE49-F238E27FC236}">
                    <a16:creationId xmlns:a16="http://schemas.microsoft.com/office/drawing/2014/main" id="{E0B9ED1C-2030-4AE7-B4EC-2C00F3F78885}"/>
                  </a:ext>
                </a:extLst>
              </p:cNvPr>
              <p:cNvSpPr txBox="1"/>
              <p:nvPr/>
            </p:nvSpPr>
            <p:spPr>
              <a:xfrm>
                <a:off x="7928293" y="4502325"/>
                <a:ext cx="447197" cy="37241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8" name="文字方塊 53">
                <a:extLst>
                  <a:ext uri="{FF2B5EF4-FFF2-40B4-BE49-F238E27FC236}">
                    <a16:creationId xmlns:a16="http://schemas.microsoft.com/office/drawing/2014/main" id="{E0B9ED1C-2030-4AE7-B4EC-2C00F3F7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293" y="4502325"/>
                <a:ext cx="447197" cy="3724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D331809E-8C9E-43D6-B51A-EA33417DFB69}"/>
              </a:ext>
            </a:extLst>
          </p:cNvPr>
          <p:cNvGrpSpPr/>
          <p:nvPr/>
        </p:nvGrpSpPr>
        <p:grpSpPr>
          <a:xfrm>
            <a:off x="573646" y="5686162"/>
            <a:ext cx="3511583" cy="662343"/>
            <a:chOff x="1953200" y="5728353"/>
            <a:chExt cx="3511583" cy="6623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文字方塊 57">
                  <a:extLst>
                    <a:ext uri="{FF2B5EF4-FFF2-40B4-BE49-F238E27FC236}">
                      <a16:creationId xmlns:a16="http://schemas.microsoft.com/office/drawing/2014/main" id="{C7CA6042-D774-4AEB-B4EF-D5D208C7D021}"/>
                    </a:ext>
                  </a:extLst>
                </p:cNvPr>
                <p:cNvSpPr txBox="1"/>
                <p:nvPr/>
              </p:nvSpPr>
              <p:spPr>
                <a:xfrm>
                  <a:off x="1953200" y="5728353"/>
                  <a:ext cx="351158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12" name="文字方塊 57">
                  <a:extLst>
                    <a:ext uri="{FF2B5EF4-FFF2-40B4-BE49-F238E27FC236}">
                      <a16:creationId xmlns:a16="http://schemas.microsoft.com/office/drawing/2014/main" id="{C7CA6042-D774-4AEB-B4EF-D5D208C7D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200" y="5728353"/>
                  <a:ext cx="3511583" cy="276999"/>
                </a:xfrm>
                <a:prstGeom prst="rect">
                  <a:avLst/>
                </a:prstGeom>
                <a:blipFill>
                  <a:blip r:embed="rId25"/>
                  <a:stretch>
                    <a:fillRect t="-4444" r="-6076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文字方塊 59">
              <a:extLst>
                <a:ext uri="{FF2B5EF4-FFF2-40B4-BE49-F238E27FC236}">
                  <a16:creationId xmlns:a16="http://schemas.microsoft.com/office/drawing/2014/main" id="{C9704DC0-85D3-4BD8-A828-94E2593B0E90}"/>
                </a:ext>
              </a:extLst>
            </p:cNvPr>
            <p:cNvSpPr txBox="1"/>
            <p:nvPr/>
          </p:nvSpPr>
          <p:spPr>
            <a:xfrm>
              <a:off x="2227019" y="6021364"/>
              <a:ext cx="2922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component</a:t>
              </a:r>
              <a:endParaRPr lang="zh-TW" altLang="en-US" dirty="0"/>
            </a:p>
          </p:txBody>
        </p:sp>
        <p:cxnSp>
          <p:nvCxnSpPr>
            <p:cNvPr id="115" name="直線單箭頭接點 60">
              <a:extLst>
                <a:ext uri="{FF2B5EF4-FFF2-40B4-BE49-F238E27FC236}">
                  <a16:creationId xmlns:a16="http://schemas.microsoft.com/office/drawing/2014/main" id="{0D205E6E-CB91-47C7-8E85-AC92FF597DB0}"/>
                </a:ext>
              </a:extLst>
            </p:cNvPr>
            <p:cNvCxnSpPr>
              <a:cxnSpLocks/>
            </p:cNvCxnSpPr>
            <p:nvPr/>
          </p:nvCxnSpPr>
          <p:spPr>
            <a:xfrm>
              <a:off x="2782687" y="5989928"/>
              <a:ext cx="308575" cy="18703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61">
              <a:extLst>
                <a:ext uri="{FF2B5EF4-FFF2-40B4-BE49-F238E27FC236}">
                  <a16:creationId xmlns:a16="http://schemas.microsoft.com/office/drawing/2014/main" id="{531E6807-CE81-4494-9382-97833EDEFFC1}"/>
                </a:ext>
              </a:extLst>
            </p:cNvPr>
            <p:cNvCxnSpPr>
              <a:cxnSpLocks/>
            </p:cNvCxnSpPr>
            <p:nvPr/>
          </p:nvCxnSpPr>
          <p:spPr>
            <a:xfrm>
              <a:off x="3570466" y="5956389"/>
              <a:ext cx="99577" cy="185343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62">
              <a:extLst>
                <a:ext uri="{FF2B5EF4-FFF2-40B4-BE49-F238E27FC236}">
                  <a16:creationId xmlns:a16="http://schemas.microsoft.com/office/drawing/2014/main" id="{2C8D49E2-1C03-4545-AFF5-F36067646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9000" y="5959171"/>
              <a:ext cx="317690" cy="206389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文字方塊 63">
                <a:extLst>
                  <a:ext uri="{FF2B5EF4-FFF2-40B4-BE49-F238E27FC236}">
                    <a16:creationId xmlns:a16="http://schemas.microsoft.com/office/drawing/2014/main" id="{BFAEB1B5-6F4F-48F4-B723-0D51F3F6CD5A}"/>
                  </a:ext>
                </a:extLst>
              </p:cNvPr>
              <p:cNvSpPr txBox="1"/>
              <p:nvPr/>
            </p:nvSpPr>
            <p:spPr>
              <a:xfrm>
                <a:off x="7195948" y="5201567"/>
                <a:ext cx="462947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/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/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/>
                                  </m:ctrlPr>
                                </m:sSubPr>
                                <m:e>
                                  <m:r>
                                    <a:rPr lang="en-US" altLang="zh-TW"/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/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/>
                                  </m:ctrlPr>
                                </m:sSubPr>
                                <m:e>
                                  <m:r>
                                    <a:rPr lang="en-US" altLang="zh-TW"/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/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TW" altLang="en-US"/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/>
                                  </m:ctrlPr>
                                </m:sSubPr>
                                <m:e>
                                  <m:r>
                                    <a:rPr lang="en-US" altLang="zh-TW"/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/>
                                    <m:t>K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8" name="文字方塊 63">
                <a:extLst>
                  <a:ext uri="{FF2B5EF4-FFF2-40B4-BE49-F238E27FC236}">
                    <a16:creationId xmlns:a16="http://schemas.microsoft.com/office/drawing/2014/main" id="{BFAEB1B5-6F4F-48F4-B723-0D51F3F6C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48" y="5201567"/>
                <a:ext cx="462947" cy="102047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7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86" grpId="0"/>
      <p:bldP spid="87" grpId="0"/>
      <p:bldP spid="88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 animBg="1"/>
      <p:bldP spid="107" grpId="0" animBg="1"/>
      <p:bldP spid="108" grpId="0" animBg="1"/>
      <p:bldP spid="1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Principle component analysis (PCA)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Motivation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/*Reference*/Pattern Recognition and Machine Learning, Chapter 12, Christopher M. Bishop, Springer Book 2006 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7D381E-5F65-41F6-AF44-0957A7C29188}"/>
                  </a:ext>
                </a:extLst>
              </p:cNvPr>
              <p:cNvSpPr txBox="1"/>
              <p:nvPr/>
            </p:nvSpPr>
            <p:spPr>
              <a:xfrm>
                <a:off x="323528" y="1293890"/>
                <a:ext cx="4248472" cy="4631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From another point of view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Basic component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28x28 pixel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1800" baseline="30000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28×28</m:t>
                        </m:r>
                      </m:sup>
                    </m:sSup>
                  </m:oMath>
                </a14:m>
                <a:r>
                  <a:rPr lang="zh-TW" altLang="en-US" sz="1800" baseline="30000" dirty="0"/>
                  <a:t> </a:t>
                </a:r>
                <a:endParaRPr lang="en-US" altLang="zh-TW" sz="1800" baseline="30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components</a:t>
                </a:r>
                <a:r>
                  <a:rPr lang="zh-CN" altLang="en-US" dirty="0"/>
                  <a:t>：</a:t>
                </a:r>
                <a:r>
                  <a:rPr lang="en-US" altLang="zh-TW" dirty="0"/>
                  <a:t>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TW" dirty="0"/>
                  <a:t>}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TW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TW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Let the result of Linear combination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TW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TW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How to find the best K </a:t>
                </a:r>
                <a:r>
                  <a:rPr lang="en-US" altLang="zh-CN" dirty="0"/>
                  <a:t>vector</a:t>
                </a:r>
                <a:r>
                  <a:rPr lang="en-US" altLang="zh-TW" dirty="0"/>
                  <a:t>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TW" dirty="0"/>
                  <a:t>} to minimize the error ?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7D381E-5F65-41F6-AF44-0957A7C29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93890"/>
                <a:ext cx="4248472" cy="4631332"/>
              </a:xfrm>
              <a:prstGeom prst="rect">
                <a:avLst/>
              </a:prstGeom>
              <a:blipFill>
                <a:blip r:embed="rId2"/>
                <a:stretch>
                  <a:fillRect l="-861" r="-574" b="-1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D331809E-8C9E-43D6-B51A-EA33417DFB69}"/>
              </a:ext>
            </a:extLst>
          </p:cNvPr>
          <p:cNvGrpSpPr/>
          <p:nvPr/>
        </p:nvGrpSpPr>
        <p:grpSpPr>
          <a:xfrm>
            <a:off x="691973" y="3054689"/>
            <a:ext cx="3511583" cy="662343"/>
            <a:chOff x="1953200" y="5728353"/>
            <a:chExt cx="3511583" cy="6623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文字方塊 57">
                  <a:extLst>
                    <a:ext uri="{FF2B5EF4-FFF2-40B4-BE49-F238E27FC236}">
                      <a16:creationId xmlns:a16="http://schemas.microsoft.com/office/drawing/2014/main" id="{C7CA6042-D774-4AEB-B4EF-D5D208C7D021}"/>
                    </a:ext>
                  </a:extLst>
                </p:cNvPr>
                <p:cNvSpPr txBox="1"/>
                <p:nvPr/>
              </p:nvSpPr>
              <p:spPr>
                <a:xfrm>
                  <a:off x="1953200" y="5728353"/>
                  <a:ext cx="351158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12" name="文字方塊 57">
                  <a:extLst>
                    <a:ext uri="{FF2B5EF4-FFF2-40B4-BE49-F238E27FC236}">
                      <a16:creationId xmlns:a16="http://schemas.microsoft.com/office/drawing/2014/main" id="{C7CA6042-D774-4AEB-B4EF-D5D208C7D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200" y="5728353"/>
                  <a:ext cx="3511583" cy="276999"/>
                </a:xfrm>
                <a:prstGeom prst="rect">
                  <a:avLst/>
                </a:prstGeom>
                <a:blipFill>
                  <a:blip r:embed="rId3"/>
                  <a:stretch>
                    <a:fillRect t="-4348" r="-5903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文字方塊 59">
              <a:extLst>
                <a:ext uri="{FF2B5EF4-FFF2-40B4-BE49-F238E27FC236}">
                  <a16:creationId xmlns:a16="http://schemas.microsoft.com/office/drawing/2014/main" id="{C9704DC0-85D3-4BD8-A828-94E2593B0E90}"/>
                </a:ext>
              </a:extLst>
            </p:cNvPr>
            <p:cNvSpPr txBox="1"/>
            <p:nvPr/>
          </p:nvSpPr>
          <p:spPr>
            <a:xfrm>
              <a:off x="2227019" y="6021364"/>
              <a:ext cx="2922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component</a:t>
              </a:r>
              <a:endParaRPr lang="zh-TW" altLang="en-US" dirty="0"/>
            </a:p>
          </p:txBody>
        </p:sp>
        <p:cxnSp>
          <p:nvCxnSpPr>
            <p:cNvPr id="115" name="直線單箭頭接點 60">
              <a:extLst>
                <a:ext uri="{FF2B5EF4-FFF2-40B4-BE49-F238E27FC236}">
                  <a16:creationId xmlns:a16="http://schemas.microsoft.com/office/drawing/2014/main" id="{0D205E6E-CB91-47C7-8E85-AC92FF597DB0}"/>
                </a:ext>
              </a:extLst>
            </p:cNvPr>
            <p:cNvCxnSpPr>
              <a:cxnSpLocks/>
            </p:cNvCxnSpPr>
            <p:nvPr/>
          </p:nvCxnSpPr>
          <p:spPr>
            <a:xfrm>
              <a:off x="2782687" y="5989928"/>
              <a:ext cx="308575" cy="187036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61">
              <a:extLst>
                <a:ext uri="{FF2B5EF4-FFF2-40B4-BE49-F238E27FC236}">
                  <a16:creationId xmlns:a16="http://schemas.microsoft.com/office/drawing/2014/main" id="{531E6807-CE81-4494-9382-97833EDEFFC1}"/>
                </a:ext>
              </a:extLst>
            </p:cNvPr>
            <p:cNvCxnSpPr>
              <a:cxnSpLocks/>
            </p:cNvCxnSpPr>
            <p:nvPr/>
          </p:nvCxnSpPr>
          <p:spPr>
            <a:xfrm>
              <a:off x="3570466" y="5956389"/>
              <a:ext cx="99577" cy="185343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62">
              <a:extLst>
                <a:ext uri="{FF2B5EF4-FFF2-40B4-BE49-F238E27FC236}">
                  <a16:creationId xmlns:a16="http://schemas.microsoft.com/office/drawing/2014/main" id="{2C8D49E2-1C03-4545-AFF5-F36067646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9000" y="5959171"/>
              <a:ext cx="317690" cy="206389"/>
            </a:xfrm>
            <a:prstGeom prst="straightConnector1">
              <a:avLst/>
            </a:prstGeom>
            <a:ln w="31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3F5288B-D190-4A81-A287-E7D67B375EA0}"/>
              </a:ext>
            </a:extLst>
          </p:cNvPr>
          <p:cNvGrpSpPr/>
          <p:nvPr/>
        </p:nvGrpSpPr>
        <p:grpSpPr>
          <a:xfrm>
            <a:off x="608372" y="4329891"/>
            <a:ext cx="3678784" cy="683285"/>
            <a:chOff x="608372" y="4329891"/>
            <a:chExt cx="3678784" cy="6832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字方塊 27">
                  <a:extLst>
                    <a:ext uri="{FF2B5EF4-FFF2-40B4-BE49-F238E27FC236}">
                      <a16:creationId xmlns:a16="http://schemas.microsoft.com/office/drawing/2014/main" id="{B4A628EB-C963-454A-8046-DE76DFA98EFD}"/>
                    </a:ext>
                  </a:extLst>
                </p:cNvPr>
                <p:cNvSpPr txBox="1"/>
                <p:nvPr/>
              </p:nvSpPr>
              <p:spPr>
                <a:xfrm>
                  <a:off x="608372" y="4329891"/>
                  <a:ext cx="367878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4" name="文字方塊 27">
                  <a:extLst>
                    <a:ext uri="{FF2B5EF4-FFF2-40B4-BE49-F238E27FC236}">
                      <a16:creationId xmlns:a16="http://schemas.microsoft.com/office/drawing/2014/main" id="{B4A628EB-C963-454A-8046-DE76DFA98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372" y="4329891"/>
                  <a:ext cx="367878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61" t="-23913" r="-9784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7AE47A1-3C7A-4CAD-8B6E-7D321B40F91F}"/>
                </a:ext>
              </a:extLst>
            </p:cNvPr>
            <p:cNvGrpSpPr/>
            <p:nvPr/>
          </p:nvGrpSpPr>
          <p:grpSpPr>
            <a:xfrm>
              <a:off x="864307" y="4606890"/>
              <a:ext cx="3339249" cy="254776"/>
              <a:chOff x="864307" y="4333649"/>
              <a:chExt cx="3339249" cy="254776"/>
            </a:xfrm>
          </p:grpSpPr>
          <p:cxnSp>
            <p:nvCxnSpPr>
              <p:cNvPr id="53" name="直線接點 5">
                <a:extLst>
                  <a:ext uri="{FF2B5EF4-FFF2-40B4-BE49-F238E27FC236}">
                    <a16:creationId xmlns:a16="http://schemas.microsoft.com/office/drawing/2014/main" id="{D771A9F6-CE68-4B34-A81E-4D5487661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307" y="4565644"/>
                <a:ext cx="3339249" cy="0"/>
              </a:xfrm>
              <a:prstGeom prst="line">
                <a:avLst/>
              </a:prstGeom>
              <a:ln w="31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15">
                <a:extLst>
                  <a:ext uri="{FF2B5EF4-FFF2-40B4-BE49-F238E27FC236}">
                    <a16:creationId xmlns:a16="http://schemas.microsoft.com/office/drawing/2014/main" id="{45F68E48-BB12-46AA-8995-09D66267F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225" y="4333649"/>
                <a:ext cx="0" cy="244028"/>
              </a:xfrm>
              <a:prstGeom prst="line">
                <a:avLst/>
              </a:prstGeom>
              <a:ln w="3175"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17">
                <a:extLst>
                  <a:ext uri="{FF2B5EF4-FFF2-40B4-BE49-F238E27FC236}">
                    <a16:creationId xmlns:a16="http://schemas.microsoft.com/office/drawing/2014/main" id="{E6F730F6-E772-4EA3-8DF1-0942C9387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3556" y="4333649"/>
                <a:ext cx="0" cy="254776"/>
              </a:xfrm>
              <a:prstGeom prst="line">
                <a:avLst/>
              </a:prstGeom>
              <a:ln w="3175"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B9F6C5D-E010-4E06-9439-5C5B9CE9ABCD}"/>
                </a:ext>
              </a:extLst>
            </p:cNvPr>
            <p:cNvSpPr txBox="1"/>
            <p:nvPr/>
          </p:nvSpPr>
          <p:spPr>
            <a:xfrm>
              <a:off x="1402249" y="4674622"/>
              <a:ext cx="2091030" cy="33855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tx1"/>
                  </a:solidFill>
                </a:rPr>
                <a:t>As close as possible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74B3CFA-BC75-4CD0-AAED-B10599BAC1A4}"/>
              </a:ext>
            </a:extLst>
          </p:cNvPr>
          <p:cNvGrpSpPr/>
          <p:nvPr/>
        </p:nvGrpSpPr>
        <p:grpSpPr>
          <a:xfrm>
            <a:off x="4572001" y="1294866"/>
            <a:ext cx="4248472" cy="5033429"/>
            <a:chOff x="4572001" y="1294866"/>
            <a:chExt cx="4248472" cy="50334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8D2350E7-4E58-4D04-BBA1-943375CC6667}"/>
                    </a:ext>
                  </a:extLst>
                </p:cNvPr>
                <p:cNvSpPr txBox="1"/>
                <p:nvPr/>
              </p:nvSpPr>
              <p:spPr>
                <a:xfrm>
                  <a:off x="4572001" y="1294866"/>
                  <a:ext cx="4248472" cy="5033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en-US" altLang="zh-CN" dirty="0"/>
                    <a:t>Define </a:t>
                  </a:r>
                  <a:r>
                    <a:rPr lang="en-US" altLang="zh-TW" sz="1800" dirty="0"/>
                    <a:t>Reconstruction error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endParaRPr lang="en-US" altLang="zh-TW" dirty="0"/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en-US" altLang="zh-TW" sz="1800" dirty="0"/>
                    <a:t>Object function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endParaRPr lang="en-US" altLang="zh-TW" dirty="0"/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endParaRPr lang="en-US" altLang="zh-TW" dirty="0"/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endParaRPr lang="en-US" altLang="zh-TW" dirty="0"/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endParaRPr lang="en-US" altLang="zh-TW" dirty="0"/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endParaRPr lang="en-US" altLang="zh-TW" dirty="0"/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endParaRPr lang="en-US" altLang="zh-TW" dirty="0"/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endParaRPr lang="en-US" altLang="zh-TW" dirty="0"/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en-US" altLang="zh-TW" dirty="0"/>
                    <a:t>Conclusion: {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altLang="zh-TW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TW" dirty="0"/>
                    <a:t>,…,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altLang="zh-TW" dirty="0"/>
                    <a:t>} is the component {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altLang="zh-TW" dirty="0"/>
                    <a:t>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TW" dirty="0"/>
                    <a:t>,…,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altLang="zh-TW" dirty="0"/>
                    <a:t>} minimizing 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zh-TW" dirty="0"/>
                    <a:t> </a:t>
                  </a:r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8D2350E7-4E58-4D04-BBA1-943375CC6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1" y="1294866"/>
                  <a:ext cx="4248472" cy="5033429"/>
                </a:xfrm>
                <a:prstGeom prst="rect">
                  <a:avLst/>
                </a:prstGeom>
                <a:blipFill>
                  <a:blip r:embed="rId5"/>
                  <a:stretch>
                    <a:fillRect l="-861" b="-9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2516DDAE-3A16-44DB-B88F-03B75476CB5D}"/>
                    </a:ext>
                  </a:extLst>
                </p:cNvPr>
                <p:cNvSpPr/>
                <p:nvPr/>
              </p:nvSpPr>
              <p:spPr>
                <a:xfrm>
                  <a:off x="5808526" y="1767747"/>
                  <a:ext cx="17754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2516DDAE-3A16-44DB-B88F-03B75476CB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526" y="1767747"/>
                  <a:ext cx="1775421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r="-1375"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文字方塊 24">
                  <a:extLst>
                    <a:ext uri="{FF2B5EF4-FFF2-40B4-BE49-F238E27FC236}">
                      <a16:creationId xmlns:a16="http://schemas.microsoft.com/office/drawing/2014/main" id="{76B2778B-A528-4D3D-8DCF-20B638CF38A9}"/>
                    </a:ext>
                  </a:extLst>
                </p:cNvPr>
                <p:cNvSpPr txBox="1"/>
                <p:nvPr/>
              </p:nvSpPr>
              <p:spPr>
                <a:xfrm>
                  <a:off x="4655742" y="2590780"/>
                  <a:ext cx="4164730" cy="15985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p>
                                      <m:s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zh-TW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i="1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  <m:sSup>
                                                  <m:sSupPr>
                                                    <m:ctrlP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altLang="zh-TW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69" name="文字方塊 24">
                  <a:extLst>
                    <a:ext uri="{FF2B5EF4-FFF2-40B4-BE49-F238E27FC236}">
                      <a16:creationId xmlns:a16="http://schemas.microsoft.com/office/drawing/2014/main" id="{76B2778B-A528-4D3D-8DCF-20B638CF3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742" y="2590780"/>
                  <a:ext cx="4164730" cy="1598579"/>
                </a:xfrm>
                <a:prstGeom prst="rect">
                  <a:avLst/>
                </a:prstGeom>
                <a:blipFill>
                  <a:blip r:embed="rId7"/>
                  <a:stretch>
                    <a:fillRect t="-63740" b="-290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文字方塊 28">
                  <a:extLst>
                    <a:ext uri="{FF2B5EF4-FFF2-40B4-BE49-F238E27FC236}">
                      <a16:creationId xmlns:a16="http://schemas.microsoft.com/office/drawing/2014/main" id="{F2BEA2CD-8A3F-4877-8CCE-8A804CF9123B}"/>
                    </a:ext>
                  </a:extLst>
                </p:cNvPr>
                <p:cNvSpPr txBox="1"/>
                <p:nvPr/>
              </p:nvSpPr>
              <p:spPr>
                <a:xfrm>
                  <a:off x="5621380" y="4311244"/>
                  <a:ext cx="2148665" cy="113826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70" name="文字方塊 28">
                  <a:extLst>
                    <a:ext uri="{FF2B5EF4-FFF2-40B4-BE49-F238E27FC236}">
                      <a16:creationId xmlns:a16="http://schemas.microsoft.com/office/drawing/2014/main" id="{F2BEA2CD-8A3F-4877-8CCE-8A804CF91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1380" y="4311244"/>
                  <a:ext cx="2148665" cy="11382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345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279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Autoencoder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Motivation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3116EF-C431-4FF7-A7F4-FEAA77CE61CC}"/>
              </a:ext>
            </a:extLst>
          </p:cNvPr>
          <p:cNvGrpSpPr/>
          <p:nvPr/>
        </p:nvGrpSpPr>
        <p:grpSpPr>
          <a:xfrm>
            <a:off x="312853" y="2780928"/>
            <a:ext cx="8499075" cy="2960574"/>
            <a:chOff x="312853" y="2780928"/>
            <a:chExt cx="8499075" cy="296057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B2D480A-011B-4B9C-BBB8-C752EC736F75}"/>
                </a:ext>
              </a:extLst>
            </p:cNvPr>
            <p:cNvSpPr/>
            <p:nvPr/>
          </p:nvSpPr>
          <p:spPr>
            <a:xfrm>
              <a:off x="323528" y="5372170"/>
              <a:ext cx="424846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Compact representation of the input object</a:t>
              </a:r>
              <a:endParaRPr lang="zh-TW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FC38BD9-E441-48D6-B218-50491A6679F6}"/>
                </a:ext>
              </a:extLst>
            </p:cNvPr>
            <p:cNvSpPr/>
            <p:nvPr/>
          </p:nvSpPr>
          <p:spPr>
            <a:xfrm>
              <a:off x="4563459" y="5372170"/>
              <a:ext cx="424846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Can reconstruct the original object</a:t>
              </a:r>
              <a:endParaRPr lang="zh-TW" altLang="en-US" dirty="0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35C3419D-8E02-4F4A-99A3-39EE8F02F9E3}"/>
                </a:ext>
              </a:extLst>
            </p:cNvPr>
            <p:cNvGrpSpPr/>
            <p:nvPr/>
          </p:nvGrpSpPr>
          <p:grpSpPr>
            <a:xfrm>
              <a:off x="312853" y="3169723"/>
              <a:ext cx="8449806" cy="2058826"/>
              <a:chOff x="308368" y="3639140"/>
              <a:chExt cx="8449806" cy="2058826"/>
            </a:xfrm>
          </p:grpSpPr>
          <p:pic>
            <p:nvPicPr>
              <p:cNvPr id="26" name="圖片 3">
                <a:extLst>
                  <a:ext uri="{FF2B5EF4-FFF2-40B4-BE49-F238E27FC236}">
                    <a16:creationId xmlns:a16="http://schemas.microsoft.com/office/drawing/2014/main" id="{FC9277C2-0275-4350-BD63-22843EBC8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6116" y="4011181"/>
                <a:ext cx="1102229" cy="1018727"/>
              </a:xfrm>
              <a:prstGeom prst="rect">
                <a:avLst/>
              </a:prstGeom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C403333-E282-4F2B-8C72-DBBF4828A8F6}"/>
                  </a:ext>
                </a:extLst>
              </p:cNvPr>
              <p:cNvSpPr/>
              <p:nvPr/>
            </p:nvSpPr>
            <p:spPr>
              <a:xfrm>
                <a:off x="2120000" y="4042202"/>
                <a:ext cx="1308100" cy="100227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NN Encoder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49C6005-9CAC-4D50-8402-E2881668B270}"/>
                  </a:ext>
                </a:extLst>
              </p:cNvPr>
              <p:cNvSpPr/>
              <p:nvPr/>
            </p:nvSpPr>
            <p:spPr>
              <a:xfrm>
                <a:off x="5712272" y="4051870"/>
                <a:ext cx="1318609" cy="99261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NN Decoder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B8BD9DC-4D0A-42E4-927A-9160EA2A24B2}"/>
                  </a:ext>
                </a:extLst>
              </p:cNvPr>
              <p:cNvSpPr/>
              <p:nvPr/>
            </p:nvSpPr>
            <p:spPr>
              <a:xfrm rot="5400000">
                <a:off x="3840669" y="4331321"/>
                <a:ext cx="766087" cy="32008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4413364-722F-4BA8-8290-4E72B67D353D}"/>
                  </a:ext>
                </a:extLst>
              </p:cNvPr>
              <p:cNvSpPr/>
              <p:nvPr/>
            </p:nvSpPr>
            <p:spPr>
              <a:xfrm>
                <a:off x="4414086" y="4260528"/>
                <a:ext cx="789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b="1" i="1" u="sng" dirty="0"/>
                  <a:t>code</a:t>
                </a:r>
                <a:endParaRPr lang="zh-TW" altLang="en-US" sz="2400" b="1" i="1" u="sng" dirty="0"/>
              </a:p>
            </p:txBody>
          </p:sp>
          <p:pic>
            <p:nvPicPr>
              <p:cNvPr id="32" name="圖片 10">
                <a:extLst>
                  <a:ext uri="{FF2B5EF4-FFF2-40B4-BE49-F238E27FC236}">
                    <a16:creationId xmlns:a16="http://schemas.microsoft.com/office/drawing/2014/main" id="{9FF9F260-1419-4B9A-A2E5-1FCFA8962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55945" y="4051870"/>
                <a:ext cx="1102229" cy="1018727"/>
              </a:xfrm>
              <a:prstGeom prst="rect">
                <a:avLst/>
              </a:prstGeom>
            </p:spPr>
          </p:pic>
          <p:sp>
            <p:nvSpPr>
              <p:cNvPr id="36" name="向右箭號 23">
                <a:extLst>
                  <a:ext uri="{FF2B5EF4-FFF2-40B4-BE49-F238E27FC236}">
                    <a16:creationId xmlns:a16="http://schemas.microsoft.com/office/drawing/2014/main" id="{007CDDD7-B0C1-4426-BC04-FA062B98D57D}"/>
                  </a:ext>
                </a:extLst>
              </p:cNvPr>
              <p:cNvSpPr/>
              <p:nvPr/>
            </p:nvSpPr>
            <p:spPr>
              <a:xfrm>
                <a:off x="1599548" y="4299808"/>
                <a:ext cx="473165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向右箭號 24">
                <a:extLst>
                  <a:ext uri="{FF2B5EF4-FFF2-40B4-BE49-F238E27FC236}">
                    <a16:creationId xmlns:a16="http://schemas.microsoft.com/office/drawing/2014/main" id="{AD367469-A350-47B2-8D5B-0B289BFC8250}"/>
                  </a:ext>
                </a:extLst>
              </p:cNvPr>
              <p:cNvSpPr/>
              <p:nvPr/>
            </p:nvSpPr>
            <p:spPr>
              <a:xfrm>
                <a:off x="3509303" y="4312508"/>
                <a:ext cx="473165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向右箭號 25">
                <a:extLst>
                  <a:ext uri="{FF2B5EF4-FFF2-40B4-BE49-F238E27FC236}">
                    <a16:creationId xmlns:a16="http://schemas.microsoft.com/office/drawing/2014/main" id="{553A8B8C-0468-4775-8819-A8A9A67032AB}"/>
                  </a:ext>
                </a:extLst>
              </p:cNvPr>
              <p:cNvSpPr/>
              <p:nvPr/>
            </p:nvSpPr>
            <p:spPr>
              <a:xfrm>
                <a:off x="5191821" y="4326124"/>
                <a:ext cx="473165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向右箭號 26">
                <a:extLst>
                  <a:ext uri="{FF2B5EF4-FFF2-40B4-BE49-F238E27FC236}">
                    <a16:creationId xmlns:a16="http://schemas.microsoft.com/office/drawing/2014/main" id="{7768F4FC-1DA2-4CA8-B800-1D6B94979F17}"/>
                  </a:ext>
                </a:extLst>
              </p:cNvPr>
              <p:cNvSpPr/>
              <p:nvPr/>
            </p:nvSpPr>
            <p:spPr>
              <a:xfrm>
                <a:off x="7101576" y="4338824"/>
                <a:ext cx="473165" cy="46166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0" name="直線接點 28">
                <a:extLst>
                  <a:ext uri="{FF2B5EF4-FFF2-40B4-BE49-F238E27FC236}">
                    <a16:creationId xmlns:a16="http://schemas.microsoft.com/office/drawing/2014/main" id="{E1BA45FF-22AC-4DD4-9B1B-3F410993BC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733" y="5193852"/>
                <a:ext cx="3593763" cy="1"/>
              </a:xfrm>
              <a:prstGeom prst="line">
                <a:avLst/>
              </a:prstGeom>
              <a:ln w="7620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字方塊 29">
                <a:extLst>
                  <a:ext uri="{FF2B5EF4-FFF2-40B4-BE49-F238E27FC236}">
                    <a16:creationId xmlns:a16="http://schemas.microsoft.com/office/drawing/2014/main" id="{27AED2B0-60D0-4C29-8EF4-E038C7070ACF}"/>
                  </a:ext>
                </a:extLst>
              </p:cNvPr>
              <p:cNvSpPr txBox="1"/>
              <p:nvPr/>
            </p:nvSpPr>
            <p:spPr>
              <a:xfrm>
                <a:off x="3804858" y="5328634"/>
                <a:ext cx="1611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C00000"/>
                    </a:solidFill>
                  </a:rPr>
                  <a:t>Learn together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DF3EE28-3A19-454F-BE22-B99AE3ACFCB0}"/>
                  </a:ext>
                </a:extLst>
              </p:cNvPr>
              <p:cNvSpPr/>
              <p:nvPr/>
            </p:nvSpPr>
            <p:spPr>
              <a:xfrm>
                <a:off x="308368" y="5044481"/>
                <a:ext cx="15039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28 X 28 = 784 </a:t>
                </a:r>
                <a:endParaRPr lang="zh-TW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30EFA83-C8BA-43D0-A16E-22B2228FE595}"/>
                  </a:ext>
                </a:extLst>
              </p:cNvPr>
              <p:cNvSpPr/>
              <p:nvPr/>
            </p:nvSpPr>
            <p:spPr>
              <a:xfrm>
                <a:off x="3264162" y="3639140"/>
                <a:ext cx="14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Usually &lt;784 </a:t>
                </a:r>
                <a:endParaRPr lang="zh-TW" altLang="en-US" dirty="0"/>
              </a:p>
            </p:txBody>
          </p:sp>
        </p:grpSp>
        <p:sp>
          <p:nvSpPr>
            <p:cNvPr id="51" name="文字方塊 21">
              <a:extLst>
                <a:ext uri="{FF2B5EF4-FFF2-40B4-BE49-F238E27FC236}">
                  <a16:creationId xmlns:a16="http://schemas.microsoft.com/office/drawing/2014/main" id="{12BE905C-2BFC-4ACC-A911-DF90F55D5F53}"/>
                </a:ext>
              </a:extLst>
            </p:cNvPr>
            <p:cNvSpPr txBox="1"/>
            <p:nvPr/>
          </p:nvSpPr>
          <p:spPr>
            <a:xfrm>
              <a:off x="1332308" y="2780928"/>
              <a:ext cx="1715107" cy="546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tx1"/>
                  </a:solidFill>
                </a:defRPr>
              </a:lvl1pPr>
            </a:lstStyle>
            <a:p>
              <a:pPr/>
              <a:r>
                <a:rPr lang="en-US" altLang="zh-TW" dirty="0"/>
                <a:t>Undercomplete Autoencoder</a:t>
              </a:r>
              <a:endParaRPr lang="zh-TW" altLang="en-US" dirty="0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70D3AB19-7BD6-4C44-A8A6-9B8C4E9FF406}"/>
              </a:ext>
            </a:extLst>
          </p:cNvPr>
          <p:cNvSpPr txBox="1"/>
          <p:nvPr/>
        </p:nvSpPr>
        <p:spPr>
          <a:xfrm>
            <a:off x="312852" y="1299668"/>
            <a:ext cx="850761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How to evaluate the performance of the code? What does the code should look like?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NN Encoder + NN decoder</a:t>
            </a:r>
          </a:p>
        </p:txBody>
      </p:sp>
    </p:spTree>
    <p:extLst>
      <p:ext uri="{BB962C8B-B14F-4D97-AF65-F5344CB8AC3E}">
        <p14:creationId xmlns:p14="http://schemas.microsoft.com/office/powerpoint/2010/main" val="254328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1EC6F06-287B-47F1-AB2E-8762A472AE8D}"/>
                  </a:ext>
                </a:extLst>
              </p:cNvPr>
              <p:cNvSpPr txBox="1"/>
              <p:nvPr/>
            </p:nvSpPr>
            <p:spPr>
              <a:xfrm>
                <a:off x="357067" y="1288476"/>
                <a:ext cx="8496944" cy="507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Ignore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TW" dirty="0"/>
                  <a:t> :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Output of the hidden layer:  Code/ Embedding/ Latent Representation/ Latent Code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Latent representation</a:t>
                </a:r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1EC6F06-287B-47F1-AB2E-8762A472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7" y="1288476"/>
                <a:ext cx="8496944" cy="5078313"/>
              </a:xfrm>
              <a:prstGeom prst="rect">
                <a:avLst/>
              </a:prstGeom>
              <a:blipFill>
                <a:blip r:embed="rId2"/>
                <a:stretch>
                  <a:fillRect l="-503" t="-600" b="-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Principle component analysis (PCA) 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Autoencoder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Motivation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44582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Reference*/Deep Learning, Chapter 13, Ian Goodfellow, </a:t>
            </a:r>
            <a:r>
              <a:rPr lang="en-US" altLang="zh-CN" sz="1200" dirty="0" err="1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Yoshua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Bengio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, Aaron Courville, 2017  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523252A-7075-4690-A4F3-9DDE1A816668}"/>
              </a:ext>
            </a:extLst>
          </p:cNvPr>
          <p:cNvGrpSpPr/>
          <p:nvPr/>
        </p:nvGrpSpPr>
        <p:grpSpPr>
          <a:xfrm>
            <a:off x="820546" y="1770084"/>
            <a:ext cx="7502908" cy="4323212"/>
            <a:chOff x="846192" y="1587228"/>
            <a:chExt cx="7502908" cy="4323212"/>
          </a:xfrm>
        </p:grpSpPr>
        <p:sp>
          <p:nvSpPr>
            <p:cNvPr id="40" name="文字方塊 32">
              <a:extLst>
                <a:ext uri="{FF2B5EF4-FFF2-40B4-BE49-F238E27FC236}">
                  <a16:creationId xmlns:a16="http://schemas.microsoft.com/office/drawing/2014/main" id="{0EB81B77-5539-424C-AD34-9E50EFD08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2851" y="5571886"/>
              <a:ext cx="3749969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TW" altLang="en-US" sz="1800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F5402BA-4D5F-40E9-A53A-0114A971A9A5}"/>
                </a:ext>
              </a:extLst>
            </p:cNvPr>
            <p:cNvGrpSpPr/>
            <p:nvPr/>
          </p:nvGrpSpPr>
          <p:grpSpPr>
            <a:xfrm>
              <a:off x="846192" y="1587228"/>
              <a:ext cx="7502908" cy="3882111"/>
              <a:chOff x="846192" y="1438716"/>
              <a:chExt cx="7502908" cy="3882111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0BE724B-3386-4170-A82B-A18AEA8C636E}"/>
                  </a:ext>
                </a:extLst>
              </p:cNvPr>
              <p:cNvSpPr/>
              <p:nvPr/>
            </p:nvSpPr>
            <p:spPr>
              <a:xfrm>
                <a:off x="2121301" y="2538260"/>
                <a:ext cx="468000" cy="192855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6" name="圖片 4">
                <a:extLst>
                  <a:ext uri="{FF2B5EF4-FFF2-40B4-BE49-F238E27FC236}">
                    <a16:creationId xmlns:a16="http://schemas.microsoft.com/office/drawing/2014/main" id="{A181ACD9-ECF1-4409-88A1-4710B5BC7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192" y="2993171"/>
                <a:ext cx="1102229" cy="1018727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文字方塊 5">
                    <a:extLst>
                      <a:ext uri="{FF2B5EF4-FFF2-40B4-BE49-F238E27FC236}">
                        <a16:creationId xmlns:a16="http://schemas.microsoft.com/office/drawing/2014/main" id="{86BB2ACF-D2E7-4E3A-B2B4-EEF441EA4603}"/>
                      </a:ext>
                    </a:extLst>
                  </p:cNvPr>
                  <p:cNvSpPr txBox="1"/>
                  <p:nvPr/>
                </p:nvSpPr>
                <p:spPr>
                  <a:xfrm>
                    <a:off x="2241503" y="3310643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17" name="文字方塊 5">
                    <a:extLst>
                      <a:ext uri="{FF2B5EF4-FFF2-40B4-BE49-F238E27FC236}">
                        <a16:creationId xmlns:a16="http://schemas.microsoft.com/office/drawing/2014/main" id="{86BB2ACF-D2E7-4E3A-B2B4-EEF441EA46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1503" y="3310643"/>
                    <a:ext cx="24173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0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0DA2EDE-2C30-4ABA-97F0-92C56F2F63B4}"/>
                  </a:ext>
                </a:extLst>
              </p:cNvPr>
              <p:cNvSpPr/>
              <p:nvPr/>
            </p:nvSpPr>
            <p:spPr>
              <a:xfrm>
                <a:off x="1733074" y="4588265"/>
                <a:ext cx="11938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dirty="0"/>
                  <a:t>Input layer</a:t>
                </a:r>
                <a:endParaRPr lang="zh-TW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6C5DEF4-813E-4373-B9E9-E9F2E161C3FA}"/>
                  </a:ext>
                </a:extLst>
              </p:cNvPr>
              <p:cNvSpPr/>
              <p:nvPr/>
            </p:nvSpPr>
            <p:spPr>
              <a:xfrm rot="5400000">
                <a:off x="3963659" y="3261309"/>
                <a:ext cx="1209244" cy="468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sp>
            <p:nvSpPr>
              <p:cNvPr id="21" name="向右箭號 9">
                <a:extLst>
                  <a:ext uri="{FF2B5EF4-FFF2-40B4-BE49-F238E27FC236}">
                    <a16:creationId xmlns:a16="http://schemas.microsoft.com/office/drawing/2014/main" id="{5DC32F9B-F4CC-4469-BEA9-868E0642C795}"/>
                  </a:ext>
                </a:extLst>
              </p:cNvPr>
              <p:cNvSpPr/>
              <p:nvPr/>
            </p:nvSpPr>
            <p:spPr>
              <a:xfrm>
                <a:off x="3043522" y="3199918"/>
                <a:ext cx="933253" cy="60523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文字方塊 10">
                    <a:extLst>
                      <a:ext uri="{FF2B5EF4-FFF2-40B4-BE49-F238E27FC236}">
                        <a16:creationId xmlns:a16="http://schemas.microsoft.com/office/drawing/2014/main" id="{9F953BA3-757A-49E9-A039-4ABE27E10BAA}"/>
                      </a:ext>
                    </a:extLst>
                  </p:cNvPr>
                  <p:cNvSpPr txBox="1"/>
                  <p:nvPr/>
                </p:nvSpPr>
                <p:spPr>
                  <a:xfrm>
                    <a:off x="2305927" y="3690818"/>
                    <a:ext cx="2210837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mtClean="0"/>
                            <m:t>𝑊</m:t>
                          </m:r>
                        </m:oMath>
                      </m:oMathPara>
                    </a14:m>
                    <a:endParaRPr lang="en-US" altLang="zh-TW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TW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nclude</m:t>
                          </m:r>
                          <m:r>
                            <a:rPr lang="en-US" altLang="zh-TW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dirty="0"/>
                            <m:t>{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dirty="0"/>
                            <m:t>, 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dirty="0"/>
                            <m:t>,…, 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dirty="0"/>
                            <m:t>}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22" name="文字方塊 10">
                    <a:extLst>
                      <a:ext uri="{FF2B5EF4-FFF2-40B4-BE49-F238E27FC236}">
                        <a16:creationId xmlns:a16="http://schemas.microsoft.com/office/drawing/2014/main" id="{9F953BA3-757A-49E9-A039-4ABE27E10B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5927" y="3690818"/>
                    <a:ext cx="2210837" cy="55399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02" r="-2479" b="-131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16344F0-444E-4159-87C4-3C34FFEF21C6}"/>
                  </a:ext>
                </a:extLst>
              </p:cNvPr>
              <p:cNvSpPr/>
              <p:nvPr/>
            </p:nvSpPr>
            <p:spPr>
              <a:xfrm>
                <a:off x="6616251" y="2538260"/>
                <a:ext cx="468000" cy="192855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文字方塊 12">
                    <a:extLst>
                      <a:ext uri="{FF2B5EF4-FFF2-40B4-BE49-F238E27FC236}">
                        <a16:creationId xmlns:a16="http://schemas.microsoft.com/office/drawing/2014/main" id="{5E955F34-B084-4417-B32A-B853098EF244}"/>
                      </a:ext>
                    </a:extLst>
                  </p:cNvPr>
                  <p:cNvSpPr txBox="1"/>
                  <p:nvPr/>
                </p:nvSpPr>
                <p:spPr>
                  <a:xfrm>
                    <a:off x="6729384" y="3247994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24" name="文字方塊 12">
                    <a:extLst>
                      <a:ext uri="{FF2B5EF4-FFF2-40B4-BE49-F238E27FC236}">
                        <a16:creationId xmlns:a16="http://schemas.microsoft.com/office/drawing/2014/main" id="{5E955F34-B084-4417-B32A-B853098EF2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9384" y="3247994"/>
                    <a:ext cx="24173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949" t="-16393" r="-794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向右箭號 13">
                <a:extLst>
                  <a:ext uri="{FF2B5EF4-FFF2-40B4-BE49-F238E27FC236}">
                    <a16:creationId xmlns:a16="http://schemas.microsoft.com/office/drawing/2014/main" id="{51C55F81-A6BD-489D-A96F-94E2BF4D885F}"/>
                  </a:ext>
                </a:extLst>
              </p:cNvPr>
              <p:cNvSpPr/>
              <p:nvPr/>
            </p:nvSpPr>
            <p:spPr>
              <a:xfrm>
                <a:off x="5337238" y="3199918"/>
                <a:ext cx="933253" cy="605235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文字方塊 14">
                    <a:extLst>
                      <a:ext uri="{FF2B5EF4-FFF2-40B4-BE49-F238E27FC236}">
                        <a16:creationId xmlns:a16="http://schemas.microsoft.com/office/drawing/2014/main" id="{21084303-3B98-41B1-A542-849EAC3FD71B}"/>
                      </a:ext>
                    </a:extLst>
                  </p:cNvPr>
                  <p:cNvSpPr txBox="1"/>
                  <p:nvPr/>
                </p:nvSpPr>
                <p:spPr>
                  <a:xfrm>
                    <a:off x="5550848" y="3805153"/>
                    <a:ext cx="401199" cy="2819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/>
                              </m:ctrlPr>
                            </m:sSupPr>
                            <m:e>
                              <m:r>
                                <a:rPr lang="en-US" altLang="zh-TW"/>
                                <m:t>𝑊</m:t>
                              </m:r>
                            </m:e>
                            <m:sup>
                              <m:r>
                                <a:rPr lang="en-US" altLang="zh-TW"/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27" name="文字方塊 14">
                    <a:extLst>
                      <a:ext uri="{FF2B5EF4-FFF2-40B4-BE49-F238E27FC236}">
                        <a16:creationId xmlns:a16="http://schemas.microsoft.com/office/drawing/2014/main" id="{21084303-3B98-41B1-A542-849EAC3FD7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0848" y="3805153"/>
                    <a:ext cx="401199" cy="2819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121" t="-6522" r="-6061" b="-65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D2B46ED-1B46-4AAA-9773-F70ED6C15ECE}"/>
                  </a:ext>
                </a:extLst>
              </p:cNvPr>
              <p:cNvSpPr/>
              <p:nvPr/>
            </p:nvSpPr>
            <p:spPr>
              <a:xfrm>
                <a:off x="6180500" y="4591216"/>
                <a:ext cx="1334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dirty="0"/>
                  <a:t>output layer</a:t>
                </a:r>
                <a:endParaRPr lang="zh-TW" altLang="en-US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8C30CE5-2864-4BA5-A6C3-CD77A5432F53}"/>
                  </a:ext>
                </a:extLst>
              </p:cNvPr>
              <p:cNvSpPr/>
              <p:nvPr/>
            </p:nvSpPr>
            <p:spPr>
              <a:xfrm>
                <a:off x="3296399" y="4588265"/>
                <a:ext cx="2514629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One (linear)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hidden layer</a:t>
                </a:r>
              </a:p>
            </p:txBody>
          </p:sp>
          <p:pic>
            <p:nvPicPr>
              <p:cNvPr id="30" name="圖片 17">
                <a:extLst>
                  <a:ext uri="{FF2B5EF4-FFF2-40B4-BE49-F238E27FC236}">
                    <a16:creationId xmlns:a16="http://schemas.microsoft.com/office/drawing/2014/main" id="{7D5C95C4-B5BB-45C7-A165-EC3F12E03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5595" y="2890687"/>
                <a:ext cx="1093505" cy="104526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文字方塊 18">
                    <a:extLst>
                      <a:ext uri="{FF2B5EF4-FFF2-40B4-BE49-F238E27FC236}">
                        <a16:creationId xmlns:a16="http://schemas.microsoft.com/office/drawing/2014/main" id="{795FB80F-8BAA-488C-A6F7-765D76B7C1CD}"/>
                      </a:ext>
                    </a:extLst>
                  </p:cNvPr>
                  <p:cNvSpPr txBox="1"/>
                  <p:nvPr/>
                </p:nvSpPr>
                <p:spPr>
                  <a:xfrm>
                    <a:off x="4479459" y="3310643"/>
                    <a:ext cx="21973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31" name="文字方塊 18">
                    <a:extLst>
                      <a:ext uri="{FF2B5EF4-FFF2-40B4-BE49-F238E27FC236}">
                        <a16:creationId xmlns:a16="http://schemas.microsoft.com/office/drawing/2014/main" id="{795FB80F-8BAA-488C-A6F7-765D76B7C1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9459" y="3310643"/>
                    <a:ext cx="219739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9444" r="-138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直線接點 20">
                <a:extLst>
                  <a:ext uri="{FF2B5EF4-FFF2-40B4-BE49-F238E27FC236}">
                    <a16:creationId xmlns:a16="http://schemas.microsoft.com/office/drawing/2014/main" id="{D249214A-7DDE-441B-BEAA-8A39CC77BC70}"/>
                  </a:ext>
                </a:extLst>
              </p:cNvPr>
              <p:cNvCxnSpPr/>
              <p:nvPr/>
            </p:nvCxnSpPr>
            <p:spPr>
              <a:xfrm flipH="1">
                <a:off x="2382485" y="2054803"/>
                <a:ext cx="446776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21">
                <a:extLst>
                  <a:ext uri="{FF2B5EF4-FFF2-40B4-BE49-F238E27FC236}">
                    <a16:creationId xmlns:a16="http://schemas.microsoft.com/office/drawing/2014/main" id="{A15208EE-FA08-4C48-8F73-DC6EB34C255C}"/>
                  </a:ext>
                </a:extLst>
              </p:cNvPr>
              <p:cNvCxnSpPr/>
              <p:nvPr/>
            </p:nvCxnSpPr>
            <p:spPr>
              <a:xfrm rot="5400000">
                <a:off x="2127691" y="2284991"/>
                <a:ext cx="5095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22">
                <a:extLst>
                  <a:ext uri="{FF2B5EF4-FFF2-40B4-BE49-F238E27FC236}">
                    <a16:creationId xmlns:a16="http://schemas.microsoft.com/office/drawing/2014/main" id="{63357063-AFF2-491E-902E-272264E1A3B5}"/>
                  </a:ext>
                </a:extLst>
              </p:cNvPr>
              <p:cNvCxnSpPr/>
              <p:nvPr/>
            </p:nvCxnSpPr>
            <p:spPr>
              <a:xfrm rot="5400000">
                <a:off x="6595457" y="2283466"/>
                <a:ext cx="5095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字方塊 49">
                <a:extLst>
                  <a:ext uri="{FF2B5EF4-FFF2-40B4-BE49-F238E27FC236}">
                    <a16:creationId xmlns:a16="http://schemas.microsoft.com/office/drawing/2014/main" id="{1E8F3B87-29E3-45C9-8B84-9D5853CD08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31052" y="1879277"/>
                <a:ext cx="2245324" cy="3693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TW" dirty="0">
                    <a:solidFill>
                      <a:schemeClr val="tx1"/>
                    </a:solidFill>
                  </a:rPr>
                  <a:t>As close as possible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群組 25">
                <a:extLst>
                  <a:ext uri="{FF2B5EF4-FFF2-40B4-BE49-F238E27FC236}">
                    <a16:creationId xmlns:a16="http://schemas.microsoft.com/office/drawing/2014/main" id="{0416C7EC-CBE1-4CB1-B4CE-C68799951F9D}"/>
                  </a:ext>
                </a:extLst>
              </p:cNvPr>
              <p:cNvGrpSpPr/>
              <p:nvPr/>
            </p:nvGrpSpPr>
            <p:grpSpPr>
              <a:xfrm>
                <a:off x="3472239" y="1438716"/>
                <a:ext cx="2257352" cy="404999"/>
                <a:chOff x="698964" y="4186268"/>
                <a:chExt cx="2257352" cy="404999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文字方塊 49">
                      <a:extLst>
                        <a:ext uri="{FF2B5EF4-FFF2-40B4-BE49-F238E27FC236}">
                          <a16:creationId xmlns:a16="http://schemas.microsoft.com/office/drawing/2014/main" id="{37966A27-3BF7-406C-A6F9-3D1E5257543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 rot="10800000" flipH="1" flipV="1">
                      <a:off x="698964" y="4186268"/>
                      <a:ext cx="225735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algn="ctr"/>
                      <a:r>
                        <a:rPr lang="en-US" altLang="zh-TW" dirty="0">
                          <a:latin typeface="+mn-lt"/>
                          <a:ea typeface="+mn-ea"/>
                        </a:rPr>
                        <a:t>Minimize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m:rPr>
                                      <m:nor/>
                                    </m:rPr>
                                    <a:rPr lang="zh-TW" alt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a14:m>
                      <a:endParaRPr lang="zh-TW" altLang="en-US" dirty="0"/>
                    </a:p>
                  </p:txBody>
                </p:sp>
              </mc:Choice>
              <mc:Fallback>
                <p:sp>
                  <p:nvSpPr>
                    <p:cNvPr id="37" name="文字方塊 49">
                      <a:extLst>
                        <a:ext uri="{FF2B5EF4-FFF2-40B4-BE49-F238E27FC236}">
                          <a16:creationId xmlns:a16="http://schemas.microsoft.com/office/drawing/2014/main" id="{37966A27-3BF7-406C-A6F9-3D1E525754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10800000" flipH="1" flipV="1">
                      <a:off x="698964" y="4186268"/>
                      <a:ext cx="2257352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8197" b="-2459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文字方塊 27">
                  <a:extLst>
                    <a:ext uri="{FF2B5EF4-FFF2-40B4-BE49-F238E27FC236}">
                      <a16:creationId xmlns:a16="http://schemas.microsoft.com/office/drawing/2014/main" id="{B00F7AC2-8666-4B8C-B465-CEE1651E09B0}"/>
                    </a:ext>
                  </a:extLst>
                </p:cNvPr>
                <p:cNvSpPr txBox="1"/>
                <p:nvPr/>
              </p:nvSpPr>
              <p:spPr>
                <a:xfrm>
                  <a:off x="2385039" y="4314268"/>
                  <a:ext cx="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39" name="文字方塊 28">
                <a:extLst>
                  <a:ext uri="{FF2B5EF4-FFF2-40B4-BE49-F238E27FC236}">
                    <a16:creationId xmlns:a16="http://schemas.microsoft.com/office/drawing/2014/main" id="{333A2397-93D9-4520-B0D3-FDF7F05D8E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9710" y="4951495"/>
                <a:ext cx="241131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/>
                <a:r>
                  <a:rPr kumimoji="0" lang="en-US" altLang="zh-TW" dirty="0">
                    <a:solidFill>
                      <a:srgbClr val="C00000"/>
                    </a:solidFill>
                  </a:rPr>
                  <a:t>Called: Bottleneck layer</a:t>
                </a:r>
                <a:endParaRPr kumimoji="0" lang="zh-TW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1" name="文字方塊 35">
                <a:extLst>
                  <a:ext uri="{FF2B5EF4-FFF2-40B4-BE49-F238E27FC236}">
                    <a16:creationId xmlns:a16="http://schemas.microsoft.com/office/drawing/2014/main" id="{DC994BAA-A73E-4EDD-A3EE-6E29EC55BA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5927" y="2748028"/>
                <a:ext cx="148645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/>
                <a:r>
                  <a:rPr kumimoji="0" lang="en-US" altLang="zh-TW" sz="2400" dirty="0">
                    <a:solidFill>
                      <a:schemeClr val="tx2"/>
                    </a:solidFill>
                  </a:rPr>
                  <a:t>Encode</a:t>
                </a:r>
                <a:endParaRPr kumimoji="0" lang="zh-TW" alt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" name="文字方塊 36">
                <a:extLst>
                  <a:ext uri="{FF2B5EF4-FFF2-40B4-BE49-F238E27FC236}">
                    <a16:creationId xmlns:a16="http://schemas.microsoft.com/office/drawing/2014/main" id="{CA405C22-90B2-4870-B585-BB54F02416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86363" y="2751506"/>
                <a:ext cx="148645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/>
                <a:r>
                  <a:rPr lang="en-US" altLang="zh-TW" sz="2400" dirty="0">
                    <a:solidFill>
                      <a:schemeClr val="tx2"/>
                    </a:solidFill>
                  </a:rPr>
                  <a:t>Decode</a:t>
                </a:r>
                <a:endParaRPr lang="zh-TW" altLang="en-US" sz="2400" dirty="0">
                  <a:solidFill>
                    <a:schemeClr val="tx2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94143E0-4A95-4A72-B56D-04D8683112CA}"/>
                  </a:ext>
                </a:extLst>
              </p:cNvPr>
              <p:cNvSpPr/>
              <p:nvPr/>
            </p:nvSpPr>
            <p:spPr>
              <a:xfrm>
                <a:off x="3589021" y="1405199"/>
                <a:ext cx="2639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altLang="zh-TW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94143E0-4A95-4A72-B56D-04D868311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021" y="1405199"/>
                <a:ext cx="2639056" cy="369332"/>
              </a:xfrm>
              <a:prstGeom prst="rect">
                <a:avLst/>
              </a:prstGeom>
              <a:blipFill>
                <a:blip r:embed="rId11"/>
                <a:stretch>
                  <a:fillRect l="-2079" t="-10000" r="-115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BC55E9C7-C890-47F6-A58B-73AAA6175CD1}"/>
              </a:ext>
            </a:extLst>
          </p:cNvPr>
          <p:cNvSpPr txBox="1"/>
          <p:nvPr/>
        </p:nvSpPr>
        <p:spPr>
          <a:xfrm>
            <a:off x="3624762" y="2672263"/>
            <a:ext cx="2025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Component Weight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D999C41-9C4B-44EA-884A-F4E8E97C72AF}"/>
                  </a:ext>
                </a:extLst>
              </p:cNvPr>
              <p:cNvSpPr txBox="1"/>
              <p:nvPr/>
            </p:nvSpPr>
            <p:spPr>
              <a:xfrm>
                <a:off x="335493" y="1673905"/>
                <a:ext cx="26374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−0=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D999C41-9C4B-44EA-884A-F4E8E97C7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93" y="1673905"/>
                <a:ext cx="26374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7E431FB-E659-45FB-B2DB-C8BC78DC7453}"/>
                  </a:ext>
                </a:extLst>
              </p:cNvPr>
              <p:cNvSpPr txBox="1"/>
              <p:nvPr/>
            </p:nvSpPr>
            <p:spPr>
              <a:xfrm>
                <a:off x="3566897" y="5996313"/>
                <a:ext cx="20277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𝑊𝑐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800" dirty="0"/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7E431FB-E659-45FB-B2DB-C8BC78DC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897" y="5996313"/>
                <a:ext cx="202772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49">
            <a:extLst>
              <a:ext uri="{FF2B5EF4-FFF2-40B4-BE49-F238E27FC236}">
                <a16:creationId xmlns:a16="http://schemas.microsoft.com/office/drawing/2014/main" id="{775F24DB-A584-4BEB-9B74-02D2707F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3183" y="1304366"/>
            <a:ext cx="2245324" cy="5095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Flaw: only have one hidden layer!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Autoencoder  Deep Autoencoder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Motivation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/*Reference*/Reducing the Dimensionality of Data with Neural Networks, G. E. Hinton*, R. R.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Salakhutdinov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, Science  28 Jul 2006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70C2A5E-1539-496E-8CBC-C2F6F5A9A40A}"/>
              </a:ext>
            </a:extLst>
          </p:cNvPr>
          <p:cNvSpPr txBox="1"/>
          <p:nvPr/>
        </p:nvSpPr>
        <p:spPr>
          <a:xfrm>
            <a:off x="312853" y="1299668"/>
            <a:ext cx="424847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Autoencoder can be deep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Deep Neural network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Use back propagation to train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Symmetric is not necessary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B1CDF2-9291-4629-9177-2A05EA66ABB5}"/>
              </a:ext>
            </a:extLst>
          </p:cNvPr>
          <p:cNvGrpSpPr/>
          <p:nvPr/>
        </p:nvGrpSpPr>
        <p:grpSpPr>
          <a:xfrm>
            <a:off x="1002228" y="3102721"/>
            <a:ext cx="7139545" cy="3134591"/>
            <a:chOff x="1076034" y="2489765"/>
            <a:chExt cx="7139545" cy="3134591"/>
          </a:xfrm>
        </p:grpSpPr>
        <p:sp>
          <p:nvSpPr>
            <p:cNvPr id="33" name="文字方塊 1">
              <a:extLst>
                <a:ext uri="{FF2B5EF4-FFF2-40B4-BE49-F238E27FC236}">
                  <a16:creationId xmlns:a16="http://schemas.microsoft.com/office/drawing/2014/main" id="{0B1B944E-3A9A-4F4F-B12D-F288FE2A37D8}"/>
                </a:ext>
              </a:extLst>
            </p:cNvPr>
            <p:cNvSpPr txBox="1"/>
            <p:nvPr/>
          </p:nvSpPr>
          <p:spPr>
            <a:xfrm>
              <a:off x="5358872" y="5023167"/>
              <a:ext cx="2856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dirty="0">
                <a:latin typeface="Calibri" panose="020F050202020403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D9B591-2C10-4ED8-A9EA-6D0195F38592}"/>
                </a:ext>
              </a:extLst>
            </p:cNvPr>
            <p:cNvSpPr/>
            <p:nvPr/>
          </p:nvSpPr>
          <p:spPr>
            <a:xfrm rot="5400000">
              <a:off x="-35849" y="3884384"/>
              <a:ext cx="2447925" cy="215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Input Layer</a:t>
              </a:r>
              <a:endParaRPr kumimoji="0"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2B75FFC-BDDF-49AC-93B2-EBE9F5D3D881}"/>
                </a:ext>
              </a:extLst>
            </p:cNvPr>
            <p:cNvSpPr/>
            <p:nvPr/>
          </p:nvSpPr>
          <p:spPr>
            <a:xfrm rot="5400000">
              <a:off x="1188113" y="3916134"/>
              <a:ext cx="1584325" cy="215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Layer </a:t>
              </a:r>
              <a:endParaRPr kumimoji="0" lang="zh-TW" altLang="en-US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DE4C3D5-3ECC-4491-8BC9-3605DAA4F47F}"/>
                </a:ext>
              </a:extLst>
            </p:cNvPr>
            <p:cNvSpPr/>
            <p:nvPr/>
          </p:nvSpPr>
          <p:spPr>
            <a:xfrm rot="5400000">
              <a:off x="2066001" y="3924071"/>
              <a:ext cx="1295400" cy="215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Layer </a:t>
              </a:r>
              <a:endParaRPr kumimoji="0" lang="zh-TW" altLang="en-US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13D8AC4-394F-4E74-BB48-DBD65E660666}"/>
                </a:ext>
              </a:extLst>
            </p:cNvPr>
            <p:cNvSpPr/>
            <p:nvPr/>
          </p:nvSpPr>
          <p:spPr>
            <a:xfrm rot="5400000">
              <a:off x="4282945" y="3888352"/>
              <a:ext cx="746125" cy="22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bottle</a:t>
              </a:r>
              <a:endParaRPr kumimoji="0" lang="zh-TW" altLang="en-US" dirty="0"/>
            </a:p>
          </p:txBody>
        </p:sp>
        <p:cxnSp>
          <p:nvCxnSpPr>
            <p:cNvPr id="50" name="直線單箭頭接點 19">
              <a:extLst>
                <a:ext uri="{FF2B5EF4-FFF2-40B4-BE49-F238E27FC236}">
                  <a16:creationId xmlns:a16="http://schemas.microsoft.com/office/drawing/2014/main" id="{7E092CC4-BA6B-494F-A47D-1ABD9814624A}"/>
                </a:ext>
              </a:extLst>
            </p:cNvPr>
            <p:cNvCxnSpPr/>
            <p:nvPr/>
          </p:nvCxnSpPr>
          <p:spPr>
            <a:xfrm rot="5400000">
              <a:off x="1597689" y="3816121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20">
              <a:extLst>
                <a:ext uri="{FF2B5EF4-FFF2-40B4-BE49-F238E27FC236}">
                  <a16:creationId xmlns:a16="http://schemas.microsoft.com/office/drawing/2014/main" id="{67F13C4A-310B-4743-AC7C-7C2E49F66069}"/>
                </a:ext>
              </a:extLst>
            </p:cNvPr>
            <p:cNvCxnSpPr/>
            <p:nvPr/>
          </p:nvCxnSpPr>
          <p:spPr>
            <a:xfrm rot="5400000">
              <a:off x="2331114" y="3816121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21">
              <a:extLst>
                <a:ext uri="{FF2B5EF4-FFF2-40B4-BE49-F238E27FC236}">
                  <a16:creationId xmlns:a16="http://schemas.microsoft.com/office/drawing/2014/main" id="{63CD901D-1DC8-47CF-AEE1-C24AE7C56A5D}"/>
                </a:ext>
              </a:extLst>
            </p:cNvPr>
            <p:cNvCxnSpPr/>
            <p:nvPr/>
          </p:nvCxnSpPr>
          <p:spPr>
            <a:xfrm rot="5400000">
              <a:off x="4328983" y="3781990"/>
              <a:ext cx="0" cy="43338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0327DF4-66C8-4B5B-80E3-1896364FE982}"/>
                </a:ext>
              </a:extLst>
            </p:cNvPr>
            <p:cNvSpPr/>
            <p:nvPr/>
          </p:nvSpPr>
          <p:spPr>
            <a:xfrm rot="5400000">
              <a:off x="6809451" y="3878034"/>
              <a:ext cx="2447925" cy="215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Output Layer</a:t>
              </a:r>
              <a:endParaRPr kumimoji="0" lang="zh-TW" alt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69BAE51-9641-44FF-B670-CF04BD8E2790}"/>
                </a:ext>
              </a:extLst>
            </p:cNvPr>
            <p:cNvSpPr/>
            <p:nvPr/>
          </p:nvSpPr>
          <p:spPr>
            <a:xfrm rot="5400000">
              <a:off x="6579263" y="3882797"/>
              <a:ext cx="1584325" cy="215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Layer </a:t>
              </a:r>
              <a:endParaRPr kumimoji="0" lang="zh-TW" altLang="en-US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E41025E-7920-4377-9F7F-6B2D669599EB}"/>
                </a:ext>
              </a:extLst>
            </p:cNvPr>
            <p:cNvSpPr/>
            <p:nvPr/>
          </p:nvSpPr>
          <p:spPr>
            <a:xfrm rot="5400000">
              <a:off x="6030782" y="3877240"/>
              <a:ext cx="1296988" cy="215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Layer </a:t>
              </a:r>
              <a:endParaRPr kumimoji="0" lang="zh-TW" altLang="en-US" dirty="0"/>
            </a:p>
          </p:txBody>
        </p:sp>
        <p:cxnSp>
          <p:nvCxnSpPr>
            <p:cNvPr id="56" name="直線單箭頭接點 25">
              <a:extLst>
                <a:ext uri="{FF2B5EF4-FFF2-40B4-BE49-F238E27FC236}">
                  <a16:creationId xmlns:a16="http://schemas.microsoft.com/office/drawing/2014/main" id="{68C44D2D-4351-4B19-806D-AEC87776BE77}"/>
                </a:ext>
              </a:extLst>
            </p:cNvPr>
            <p:cNvCxnSpPr/>
            <p:nvPr/>
          </p:nvCxnSpPr>
          <p:spPr>
            <a:xfrm rot="5400000">
              <a:off x="7677814" y="375579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26">
              <a:extLst>
                <a:ext uri="{FF2B5EF4-FFF2-40B4-BE49-F238E27FC236}">
                  <a16:creationId xmlns:a16="http://schemas.microsoft.com/office/drawing/2014/main" id="{112E8497-6DEE-45A1-93B5-7B6EA6222918}"/>
                </a:ext>
              </a:extLst>
            </p:cNvPr>
            <p:cNvCxnSpPr/>
            <p:nvPr/>
          </p:nvCxnSpPr>
          <p:spPr>
            <a:xfrm rot="5400000">
              <a:off x="7020589" y="375579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27">
              <a:extLst>
                <a:ext uri="{FF2B5EF4-FFF2-40B4-BE49-F238E27FC236}">
                  <a16:creationId xmlns:a16="http://schemas.microsoft.com/office/drawing/2014/main" id="{7125D479-006D-413C-AB5A-EFCBA3CB4009}"/>
                </a:ext>
              </a:extLst>
            </p:cNvPr>
            <p:cNvCxnSpPr/>
            <p:nvPr/>
          </p:nvCxnSpPr>
          <p:spPr>
            <a:xfrm rot="5400000">
              <a:off x="5040976" y="3782784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168CD6F-8C8B-4531-8D19-2AB61E5CE354}"/>
                </a:ext>
              </a:extLst>
            </p:cNvPr>
            <p:cNvSpPr/>
            <p:nvPr/>
          </p:nvSpPr>
          <p:spPr>
            <a:xfrm rot="5400000">
              <a:off x="4787770" y="3877240"/>
              <a:ext cx="1296988" cy="215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Layer </a:t>
              </a:r>
              <a:endParaRPr kumimoji="0" lang="zh-TW" altLang="en-US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8127B25-CD57-4282-BEF6-DF936D8E5E16}"/>
                </a:ext>
              </a:extLst>
            </p:cNvPr>
            <p:cNvSpPr/>
            <p:nvPr/>
          </p:nvSpPr>
          <p:spPr>
            <a:xfrm rot="5400000">
              <a:off x="3328857" y="3897878"/>
              <a:ext cx="1296987" cy="215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Layer </a:t>
              </a:r>
              <a:endParaRPr kumimoji="0" lang="zh-TW" altLang="en-US" dirty="0"/>
            </a:p>
          </p:txBody>
        </p:sp>
        <p:cxnSp>
          <p:nvCxnSpPr>
            <p:cNvPr id="61" name="直線單箭頭接點 56">
              <a:extLst>
                <a:ext uri="{FF2B5EF4-FFF2-40B4-BE49-F238E27FC236}">
                  <a16:creationId xmlns:a16="http://schemas.microsoft.com/office/drawing/2014/main" id="{DA0BFCE9-42D6-4834-AA05-FFF2BFEAA680}"/>
                </a:ext>
              </a:extLst>
            </p:cNvPr>
            <p:cNvCxnSpPr/>
            <p:nvPr/>
          </p:nvCxnSpPr>
          <p:spPr>
            <a:xfrm rot="5400000">
              <a:off x="3594764" y="3790721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57">
              <a:extLst>
                <a:ext uri="{FF2B5EF4-FFF2-40B4-BE49-F238E27FC236}">
                  <a16:creationId xmlns:a16="http://schemas.microsoft.com/office/drawing/2014/main" id="{6CE372D0-7B7F-472C-9DD3-B55EEB1A50F3}"/>
                </a:ext>
              </a:extLst>
            </p:cNvPr>
            <p:cNvCxnSpPr/>
            <p:nvPr/>
          </p:nvCxnSpPr>
          <p:spPr>
            <a:xfrm rot="5400000">
              <a:off x="5806151" y="3776434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58">
              <a:extLst>
                <a:ext uri="{FF2B5EF4-FFF2-40B4-BE49-F238E27FC236}">
                  <a16:creationId xmlns:a16="http://schemas.microsoft.com/office/drawing/2014/main" id="{F747F903-0A25-4B7A-885C-0B27DC2CB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6101" y="3693884"/>
              <a:ext cx="576263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sz="2400" dirty="0"/>
                <a:t>…</a:t>
              </a:r>
              <a:endParaRPr kumimoji="0" lang="zh-TW" altLang="en-US" sz="2400" dirty="0"/>
            </a:p>
          </p:txBody>
        </p:sp>
        <p:sp>
          <p:nvSpPr>
            <p:cNvPr id="64" name="文字方塊 59">
              <a:extLst>
                <a:ext uri="{FF2B5EF4-FFF2-40B4-BE49-F238E27FC236}">
                  <a16:creationId xmlns:a16="http://schemas.microsoft.com/office/drawing/2014/main" id="{C7596CA3-D250-4B06-A43E-CB3E50B96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0301" y="3690709"/>
              <a:ext cx="57626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sz="2400"/>
                <a:t>…</a:t>
              </a:r>
              <a:endParaRPr kumimoji="0" lang="zh-TW" altLang="en-US" sz="2400"/>
            </a:p>
          </p:txBody>
        </p:sp>
        <p:cxnSp>
          <p:nvCxnSpPr>
            <p:cNvPr id="65" name="直線單箭頭接點 30">
              <a:extLst>
                <a:ext uri="{FF2B5EF4-FFF2-40B4-BE49-F238E27FC236}">
                  <a16:creationId xmlns:a16="http://schemas.microsoft.com/office/drawing/2014/main" id="{8D590DC1-DEEC-4B56-A2C7-7664BC6B38F7}"/>
                </a:ext>
              </a:extLst>
            </p:cNvPr>
            <p:cNvCxnSpPr/>
            <p:nvPr/>
          </p:nvCxnSpPr>
          <p:spPr>
            <a:xfrm>
              <a:off x="4656007" y="4414428"/>
              <a:ext cx="0" cy="744719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31">
              <a:extLst>
                <a:ext uri="{FF2B5EF4-FFF2-40B4-BE49-F238E27FC236}">
                  <a16:creationId xmlns:a16="http://schemas.microsoft.com/office/drawing/2014/main" id="{92F0B5A1-AA6C-4821-8D9B-45A2FCACE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9748" y="5213926"/>
              <a:ext cx="952517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tx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TW" dirty="0"/>
                <a:t>Code</a:t>
              </a:r>
              <a:endParaRPr lang="zh-TW" altLang="en-US" dirty="0"/>
            </a:p>
          </p:txBody>
        </p:sp>
        <p:sp>
          <p:nvSpPr>
            <p:cNvPr id="67" name="文字方塊 49">
              <a:extLst>
                <a:ext uri="{FF2B5EF4-FFF2-40B4-BE49-F238E27FC236}">
                  <a16:creationId xmlns:a16="http://schemas.microsoft.com/office/drawing/2014/main" id="{88763FE7-8EF3-46DB-ABD3-FC2F75066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3295" y="2489765"/>
              <a:ext cx="29527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dirty="0"/>
                <a:t>As close as possible</a:t>
              </a:r>
              <a:endParaRPr kumimoji="0" lang="zh-TW" altLang="en-US" dirty="0"/>
            </a:p>
          </p:txBody>
        </p:sp>
        <p:cxnSp>
          <p:nvCxnSpPr>
            <p:cNvPr id="68" name="直線接點 33">
              <a:extLst>
                <a:ext uri="{FF2B5EF4-FFF2-40B4-BE49-F238E27FC236}">
                  <a16:creationId xmlns:a16="http://schemas.microsoft.com/office/drawing/2014/main" id="{91C5BCD1-7929-4458-A1FA-AD7FD1ECCB49}"/>
                </a:ext>
              </a:extLst>
            </p:cNvPr>
            <p:cNvCxnSpPr/>
            <p:nvPr/>
          </p:nvCxnSpPr>
          <p:spPr>
            <a:xfrm flipH="1">
              <a:off x="1180276" y="2493626"/>
              <a:ext cx="69082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34">
              <a:extLst>
                <a:ext uri="{FF2B5EF4-FFF2-40B4-BE49-F238E27FC236}">
                  <a16:creationId xmlns:a16="http://schemas.microsoft.com/office/drawing/2014/main" id="{4ACA626D-828F-477C-BF45-DAFEC650286E}"/>
                </a:ext>
              </a:extLst>
            </p:cNvPr>
            <p:cNvCxnSpPr/>
            <p:nvPr/>
          </p:nvCxnSpPr>
          <p:spPr>
            <a:xfrm>
              <a:off x="1196901" y="2507419"/>
              <a:ext cx="0" cy="237977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35">
              <a:extLst>
                <a:ext uri="{FF2B5EF4-FFF2-40B4-BE49-F238E27FC236}">
                  <a16:creationId xmlns:a16="http://schemas.microsoft.com/office/drawing/2014/main" id="{8EFCD5C6-C635-4F4F-A020-4470AA2AD8C3}"/>
                </a:ext>
              </a:extLst>
            </p:cNvPr>
            <p:cNvCxnSpPr/>
            <p:nvPr/>
          </p:nvCxnSpPr>
          <p:spPr>
            <a:xfrm>
              <a:off x="8055229" y="2513577"/>
              <a:ext cx="0" cy="25479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文字方塊 46">
                  <a:extLst>
                    <a:ext uri="{FF2B5EF4-FFF2-40B4-BE49-F238E27FC236}">
                      <a16:creationId xmlns:a16="http://schemas.microsoft.com/office/drawing/2014/main" id="{83DB7C96-773C-43F9-93F8-A3D0FB7EDD47}"/>
                    </a:ext>
                  </a:extLst>
                </p:cNvPr>
                <p:cNvSpPr txBox="1"/>
                <p:nvPr/>
              </p:nvSpPr>
              <p:spPr>
                <a:xfrm>
                  <a:off x="1076034" y="5209947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>
                            <a:latin typeface="Calibri" panose="020F0502020204030204" pitchFamily="34" charset="0"/>
                            <a:ea typeface="新細明體" panose="02020500000000000000" pitchFamily="18" charset="-120"/>
                          </a:rPr>
                          <m:t>𝑥</m:t>
                        </m:r>
                      </m:oMath>
                    </m:oMathPara>
                  </a14:m>
                  <a:endParaRPr lang="zh-TW" altLang="en-US" dirty="0">
                    <a:latin typeface="Calibri" panose="020F0502020204030204" pitchFamily="34" charset="0"/>
                    <a:ea typeface="新細明體" panose="02020500000000000000" pitchFamily="18" charset="-120"/>
                  </a:endParaRPr>
                </a:p>
              </p:txBody>
            </p:sp>
          </mc:Choice>
          <mc:Fallback>
            <p:sp>
              <p:nvSpPr>
                <p:cNvPr id="71" name="文字方塊 46">
                  <a:extLst>
                    <a:ext uri="{FF2B5EF4-FFF2-40B4-BE49-F238E27FC236}">
                      <a16:creationId xmlns:a16="http://schemas.microsoft.com/office/drawing/2014/main" id="{83DB7C96-773C-43F9-93F8-A3D0FB7ED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034" y="5209947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文字方塊 47">
                  <a:extLst>
                    <a:ext uri="{FF2B5EF4-FFF2-40B4-BE49-F238E27FC236}">
                      <a16:creationId xmlns:a16="http://schemas.microsoft.com/office/drawing/2014/main" id="{7842652C-AAE1-4EBC-A1E6-BEAADE0BF4A7}"/>
                    </a:ext>
                  </a:extLst>
                </p:cNvPr>
                <p:cNvSpPr txBox="1"/>
                <p:nvPr/>
              </p:nvSpPr>
              <p:spPr>
                <a:xfrm>
                  <a:off x="7878883" y="5209947"/>
                  <a:ext cx="309059" cy="4144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sz="240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72" name="文字方塊 47">
                  <a:extLst>
                    <a:ext uri="{FF2B5EF4-FFF2-40B4-BE49-F238E27FC236}">
                      <a16:creationId xmlns:a16="http://schemas.microsoft.com/office/drawing/2014/main" id="{7842652C-AAE1-4EBC-A1E6-BEAADE0BF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8883" y="5209947"/>
                  <a:ext cx="309059" cy="414409"/>
                </a:xfrm>
                <a:prstGeom prst="rect">
                  <a:avLst/>
                </a:prstGeom>
                <a:blipFill>
                  <a:blip r:embed="rId3"/>
                  <a:stretch>
                    <a:fillRect t="-14706" r="-823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文字方塊 36">
                  <a:extLst>
                    <a:ext uri="{FF2B5EF4-FFF2-40B4-BE49-F238E27FC236}">
                      <a16:creationId xmlns:a16="http://schemas.microsoft.com/office/drawing/2014/main" id="{AEBDDEA4-3CAD-4212-AD7A-85F87DF73B82}"/>
                    </a:ext>
                  </a:extLst>
                </p:cNvPr>
                <p:cNvSpPr txBox="1"/>
                <p:nvPr/>
              </p:nvSpPr>
              <p:spPr>
                <a:xfrm>
                  <a:off x="1395051" y="4180335"/>
                  <a:ext cx="344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Calibri" panose="020F0502020204030204" pitchFamily="34" charset="0"/>
                    <a:ea typeface="新細明體" panose="02020500000000000000" pitchFamily="18" charset="-120"/>
                  </a:endParaRPr>
                </a:p>
              </p:txBody>
            </p:sp>
          </mc:Choice>
          <mc:Fallback>
            <p:sp>
              <p:nvSpPr>
                <p:cNvPr id="73" name="文字方塊 36">
                  <a:extLst>
                    <a:ext uri="{FF2B5EF4-FFF2-40B4-BE49-F238E27FC236}">
                      <a16:creationId xmlns:a16="http://schemas.microsoft.com/office/drawing/2014/main" id="{AEBDDEA4-3CAD-4212-AD7A-85F87DF73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5051" y="4180335"/>
                  <a:ext cx="34439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857" r="-8929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文字方塊 37">
                  <a:extLst>
                    <a:ext uri="{FF2B5EF4-FFF2-40B4-BE49-F238E27FC236}">
                      <a16:creationId xmlns:a16="http://schemas.microsoft.com/office/drawing/2014/main" id="{CD02E687-1A87-437D-8AAA-57295D2DEDD4}"/>
                    </a:ext>
                  </a:extLst>
                </p:cNvPr>
                <p:cNvSpPr txBox="1"/>
                <p:nvPr/>
              </p:nvSpPr>
              <p:spPr>
                <a:xfrm>
                  <a:off x="7461914" y="4076362"/>
                  <a:ext cx="401199" cy="293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</m:ctrlPr>
                          </m:sSubSupPr>
                          <m:e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latin typeface="Calibri" panose="020F0502020204030204" pitchFamily="34" charset="0"/>
                    <a:ea typeface="新細明體" panose="02020500000000000000" pitchFamily="18" charset="-120"/>
                  </a:endParaRPr>
                </a:p>
              </p:txBody>
            </p:sp>
          </mc:Choice>
          <mc:Fallback>
            <p:sp>
              <p:nvSpPr>
                <p:cNvPr id="74" name="文字方塊 37">
                  <a:extLst>
                    <a:ext uri="{FF2B5EF4-FFF2-40B4-BE49-F238E27FC236}">
                      <a16:creationId xmlns:a16="http://schemas.microsoft.com/office/drawing/2014/main" id="{CD02E687-1A87-437D-8AAA-57295D2DE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1914" y="4076362"/>
                  <a:ext cx="401199" cy="293542"/>
                </a:xfrm>
                <a:prstGeom prst="rect">
                  <a:avLst/>
                </a:prstGeom>
                <a:blipFill>
                  <a:blip r:embed="rId5"/>
                  <a:stretch>
                    <a:fillRect l="-13636" t="-2083" r="-6061" b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字方塊 39">
                  <a:extLst>
                    <a:ext uri="{FF2B5EF4-FFF2-40B4-BE49-F238E27FC236}">
                      <a16:creationId xmlns:a16="http://schemas.microsoft.com/office/drawing/2014/main" id="{3444C5DA-6788-4402-A5E0-79F3DAB7CCA2}"/>
                    </a:ext>
                  </a:extLst>
                </p:cNvPr>
                <p:cNvSpPr txBox="1"/>
                <p:nvPr/>
              </p:nvSpPr>
              <p:spPr>
                <a:xfrm>
                  <a:off x="2123343" y="4150097"/>
                  <a:ext cx="3443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Calibri" panose="020F0502020204030204" pitchFamily="34" charset="0"/>
                    <a:ea typeface="新細明體" panose="02020500000000000000" pitchFamily="18" charset="-120"/>
                  </a:endParaRPr>
                </a:p>
              </p:txBody>
            </p:sp>
          </mc:Choice>
          <mc:Fallback>
            <p:sp>
              <p:nvSpPr>
                <p:cNvPr id="75" name="文字方塊 39">
                  <a:extLst>
                    <a:ext uri="{FF2B5EF4-FFF2-40B4-BE49-F238E27FC236}">
                      <a16:creationId xmlns:a16="http://schemas.microsoft.com/office/drawing/2014/main" id="{3444C5DA-6788-4402-A5E0-79F3DAB7C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343" y="4150097"/>
                  <a:ext cx="34439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789" r="-7018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文字方塊 40">
                  <a:extLst>
                    <a:ext uri="{FF2B5EF4-FFF2-40B4-BE49-F238E27FC236}">
                      <a16:creationId xmlns:a16="http://schemas.microsoft.com/office/drawing/2014/main" id="{A98DC482-4693-49D6-82EC-51AD5F4CF547}"/>
                    </a:ext>
                  </a:extLst>
                </p:cNvPr>
                <p:cNvSpPr txBox="1"/>
                <p:nvPr/>
              </p:nvSpPr>
              <p:spPr>
                <a:xfrm>
                  <a:off x="6787225" y="4024084"/>
                  <a:ext cx="401199" cy="293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</m:ctrlPr>
                          </m:sSubSupPr>
                          <m:e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>
                                <a:latin typeface="Calibri" panose="020F0502020204030204" pitchFamily="34" charset="0"/>
                                <a:ea typeface="新細明體" panose="02020500000000000000" pitchFamily="18" charset="-12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latin typeface="Calibri" panose="020F0502020204030204" pitchFamily="34" charset="0"/>
                    <a:ea typeface="新細明體" panose="02020500000000000000" pitchFamily="18" charset="-120"/>
                  </a:endParaRPr>
                </a:p>
              </p:txBody>
            </p:sp>
          </mc:Choice>
          <mc:Fallback>
            <p:sp>
              <p:nvSpPr>
                <p:cNvPr id="76" name="文字方塊 40">
                  <a:extLst>
                    <a:ext uri="{FF2B5EF4-FFF2-40B4-BE49-F238E27FC236}">
                      <a16:creationId xmlns:a16="http://schemas.microsoft.com/office/drawing/2014/main" id="{A98DC482-4693-49D6-82EC-51AD5F4CF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225" y="4024084"/>
                  <a:ext cx="401199" cy="293542"/>
                </a:xfrm>
                <a:prstGeom prst="rect">
                  <a:avLst/>
                </a:prstGeom>
                <a:blipFill>
                  <a:blip r:embed="rId7"/>
                  <a:stretch>
                    <a:fillRect l="-12121" t="-4167" r="-6061" b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FE3C841-8FE6-4AEB-AD12-115A4DEC1F2A}"/>
              </a:ext>
            </a:extLst>
          </p:cNvPr>
          <p:cNvSpPr txBox="1"/>
          <p:nvPr/>
        </p:nvSpPr>
        <p:spPr>
          <a:xfrm>
            <a:off x="4580543" y="1291317"/>
            <a:ext cx="424847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Hard to train Deep Autoencoder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Pre-training: </a:t>
            </a:r>
          </a:p>
          <a:p>
            <a:pPr marL="284400">
              <a:lnSpc>
                <a:spcPct val="150000"/>
              </a:lnSpc>
            </a:pP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</a:rPr>
              <a:t>Initialize by RBM layer-by-layer</a:t>
            </a:r>
            <a:endParaRPr lang="zh-TW" altLang="en-US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3137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Generative Performance (PCA VS. Deep Autoencoder)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Model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/*Reference*/Reducing the Dimensionality of Data with Neural Networks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fi-FI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G. E. Hinton*, R. R. Salakhutdinov, Science  28 Jul 2006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138813C-B4F9-4DE8-80BC-CE2C610D94F0}"/>
              </a:ext>
            </a:extLst>
          </p:cNvPr>
          <p:cNvSpPr/>
          <p:nvPr/>
        </p:nvSpPr>
        <p:spPr>
          <a:xfrm>
            <a:off x="330156" y="1299019"/>
            <a:ext cx="19772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Original Image</a:t>
            </a:r>
          </a:p>
          <a:p>
            <a:pPr algn="r"/>
            <a:endParaRPr lang="en-US" altLang="zh-TW" dirty="0"/>
          </a:p>
          <a:p>
            <a:pPr algn="r"/>
            <a:endParaRPr lang="en-US" altLang="zh-TW" dirty="0"/>
          </a:p>
          <a:p>
            <a:pPr algn="r"/>
            <a:endParaRPr lang="en-US" altLang="zh-TW" dirty="0"/>
          </a:p>
          <a:p>
            <a:pPr algn="r"/>
            <a:r>
              <a:rPr lang="en-US" altLang="zh-TW" dirty="0"/>
              <a:t>PCA</a:t>
            </a:r>
          </a:p>
          <a:p>
            <a:pPr algn="r"/>
            <a:endParaRPr lang="en-US" altLang="zh-TW" dirty="0"/>
          </a:p>
          <a:p>
            <a:pPr algn="r"/>
            <a:endParaRPr lang="en-US" altLang="zh-TW" dirty="0"/>
          </a:p>
          <a:p>
            <a:pPr algn="r"/>
            <a:endParaRPr lang="en-US" altLang="zh-TW" dirty="0"/>
          </a:p>
          <a:p>
            <a:pPr algn="r"/>
            <a:endParaRPr lang="en-US" altLang="zh-TW" dirty="0"/>
          </a:p>
        </p:txBody>
      </p:sp>
      <p:pic>
        <p:nvPicPr>
          <p:cNvPr id="21" name="圖片 41">
            <a:extLst>
              <a:ext uri="{FF2B5EF4-FFF2-40B4-BE49-F238E27FC236}">
                <a16:creationId xmlns:a16="http://schemas.microsoft.com/office/drawing/2014/main" id="{82009554-A577-4435-AB44-DA439B9A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94" y="1290067"/>
            <a:ext cx="3143250" cy="628650"/>
          </a:xfrm>
          <a:prstGeom prst="rect">
            <a:avLst/>
          </a:prstGeom>
        </p:spPr>
      </p:pic>
      <p:pic>
        <p:nvPicPr>
          <p:cNvPr id="22" name="圖片 42">
            <a:extLst>
              <a:ext uri="{FF2B5EF4-FFF2-40B4-BE49-F238E27FC236}">
                <a16:creationId xmlns:a16="http://schemas.microsoft.com/office/drawing/2014/main" id="{03A9E012-5F59-4DEA-ADB1-D15F219A3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94" y="2215143"/>
            <a:ext cx="3162300" cy="63817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25CAB2F-A4DE-4702-B827-07D62E0D43F6}"/>
              </a:ext>
            </a:extLst>
          </p:cNvPr>
          <p:cNvGrpSpPr/>
          <p:nvPr/>
        </p:nvGrpSpPr>
        <p:grpSpPr>
          <a:xfrm>
            <a:off x="5988277" y="1374122"/>
            <a:ext cx="2759592" cy="2155777"/>
            <a:chOff x="5903726" y="1641668"/>
            <a:chExt cx="2759592" cy="215577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F0E2A37-2BFF-4109-9C87-3EDA88B88EF2}"/>
                </a:ext>
              </a:extLst>
            </p:cNvPr>
            <p:cNvSpPr/>
            <p:nvPr/>
          </p:nvSpPr>
          <p:spPr bwMode="auto">
            <a:xfrm rot="5400000">
              <a:off x="5490249" y="2193590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B1AB855-4555-4954-8BB1-857C2469DC68}"/>
                </a:ext>
              </a:extLst>
            </p:cNvPr>
            <p:cNvSpPr/>
            <p:nvPr/>
          </p:nvSpPr>
          <p:spPr bwMode="auto">
            <a:xfrm rot="5400000">
              <a:off x="7611666" y="2212915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pic>
          <p:nvPicPr>
            <p:cNvPr id="27" name="圖片 47">
              <a:extLst>
                <a:ext uri="{FF2B5EF4-FFF2-40B4-BE49-F238E27FC236}">
                  <a16:creationId xmlns:a16="http://schemas.microsoft.com/office/drawing/2014/main" id="{3532B9C6-B117-45DA-BDF4-C9A7EA59B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3726" y="3192834"/>
              <a:ext cx="628650" cy="581025"/>
            </a:xfrm>
            <a:prstGeom prst="rect">
              <a:avLst/>
            </a:prstGeom>
          </p:spPr>
        </p:pic>
        <p:pic>
          <p:nvPicPr>
            <p:cNvPr id="28" name="圖片 48">
              <a:extLst>
                <a:ext uri="{FF2B5EF4-FFF2-40B4-BE49-F238E27FC236}">
                  <a16:creationId xmlns:a16="http://schemas.microsoft.com/office/drawing/2014/main" id="{DF6A3642-B531-4A71-9826-7C121856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5618" y="3178320"/>
              <a:ext cx="647700" cy="619125"/>
            </a:xfrm>
            <a:prstGeom prst="rect">
              <a:avLst/>
            </a:prstGeom>
          </p:spPr>
        </p:pic>
        <p:cxnSp>
          <p:nvCxnSpPr>
            <p:cNvPr id="29" name="直線單箭頭接點 49">
              <a:extLst>
                <a:ext uri="{FF2B5EF4-FFF2-40B4-BE49-F238E27FC236}">
                  <a16:creationId xmlns:a16="http://schemas.microsoft.com/office/drawing/2014/main" id="{24E618EB-C583-449C-949B-043615398163}"/>
                </a:ext>
              </a:extLst>
            </p:cNvPr>
            <p:cNvCxnSpPr/>
            <p:nvPr/>
          </p:nvCxnSpPr>
          <p:spPr>
            <a:xfrm rot="5400000">
              <a:off x="7799718" y="2196707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50">
              <a:extLst>
                <a:ext uri="{FF2B5EF4-FFF2-40B4-BE49-F238E27FC236}">
                  <a16:creationId xmlns:a16="http://schemas.microsoft.com/office/drawing/2014/main" id="{14A3F3DD-17A3-45BC-8F0A-BA3D80469DB7}"/>
                </a:ext>
              </a:extLst>
            </p:cNvPr>
            <p:cNvCxnSpPr/>
            <p:nvPr/>
          </p:nvCxnSpPr>
          <p:spPr>
            <a:xfrm rot="5400000">
              <a:off x="6748276" y="2187410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C1EFD5C-9A62-462C-B1AB-0F303DA518F8}"/>
                </a:ext>
              </a:extLst>
            </p:cNvPr>
            <p:cNvSpPr/>
            <p:nvPr/>
          </p:nvSpPr>
          <p:spPr bwMode="auto">
            <a:xfrm rot="5400000">
              <a:off x="6976595" y="2222181"/>
              <a:ext cx="615915" cy="333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30</a:t>
              </a:r>
              <a:endParaRPr kumimoji="0" lang="zh-TW" altLang="en-US" dirty="0"/>
            </a:p>
          </p:txBody>
        </p:sp>
      </p:grp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A0038BC-D8B4-4B23-88B2-1C22ACD9584F}"/>
              </a:ext>
            </a:extLst>
          </p:cNvPr>
          <p:cNvCxnSpPr/>
          <p:nvPr/>
        </p:nvCxnSpPr>
        <p:spPr>
          <a:xfrm>
            <a:off x="5652120" y="2429208"/>
            <a:ext cx="33615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52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Generative Performance (PCA VS. Deep Autoencoder)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Model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/*Reference*/Reducing the Dimensionality of Data with Neural Networks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fi-FI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G. E. Hinton*, R. R. Salakhutdinov, Science  28 Jul 2006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138813C-B4F9-4DE8-80BC-CE2C610D94F0}"/>
              </a:ext>
            </a:extLst>
          </p:cNvPr>
          <p:cNvSpPr/>
          <p:nvPr/>
        </p:nvSpPr>
        <p:spPr>
          <a:xfrm>
            <a:off x="330156" y="1299019"/>
            <a:ext cx="19772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dirty="0"/>
              <a:t>Original Image</a:t>
            </a:r>
          </a:p>
          <a:p>
            <a:pPr algn="r"/>
            <a:endParaRPr lang="en-US" altLang="zh-TW" dirty="0"/>
          </a:p>
          <a:p>
            <a:pPr algn="r"/>
            <a:endParaRPr lang="en-US" altLang="zh-TW" dirty="0"/>
          </a:p>
          <a:p>
            <a:pPr algn="r"/>
            <a:endParaRPr lang="en-US" altLang="zh-TW" dirty="0"/>
          </a:p>
          <a:p>
            <a:pPr algn="r"/>
            <a:r>
              <a:rPr lang="en-US" altLang="zh-TW" dirty="0"/>
              <a:t>PCA</a:t>
            </a:r>
          </a:p>
          <a:p>
            <a:pPr algn="r"/>
            <a:endParaRPr lang="en-US" altLang="zh-TW" dirty="0"/>
          </a:p>
          <a:p>
            <a:pPr algn="r"/>
            <a:endParaRPr lang="en-US" altLang="zh-TW" dirty="0"/>
          </a:p>
          <a:p>
            <a:pPr algn="r"/>
            <a:endParaRPr lang="en-US" altLang="zh-TW" dirty="0"/>
          </a:p>
          <a:p>
            <a:pPr algn="r"/>
            <a:r>
              <a:rPr lang="en-US" altLang="zh-TW" dirty="0"/>
              <a:t>Deep Autoencoder</a:t>
            </a:r>
          </a:p>
          <a:p>
            <a:pPr algn="r"/>
            <a:endParaRPr lang="en-US" altLang="zh-TW" dirty="0"/>
          </a:p>
        </p:txBody>
      </p:sp>
      <p:pic>
        <p:nvPicPr>
          <p:cNvPr id="21" name="圖片 41">
            <a:extLst>
              <a:ext uri="{FF2B5EF4-FFF2-40B4-BE49-F238E27FC236}">
                <a16:creationId xmlns:a16="http://schemas.microsoft.com/office/drawing/2014/main" id="{82009554-A577-4435-AB44-DA439B9A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94" y="1290067"/>
            <a:ext cx="3143250" cy="628650"/>
          </a:xfrm>
          <a:prstGeom prst="rect">
            <a:avLst/>
          </a:prstGeom>
        </p:spPr>
      </p:pic>
      <p:pic>
        <p:nvPicPr>
          <p:cNvPr id="22" name="圖片 42">
            <a:extLst>
              <a:ext uri="{FF2B5EF4-FFF2-40B4-BE49-F238E27FC236}">
                <a16:creationId xmlns:a16="http://schemas.microsoft.com/office/drawing/2014/main" id="{03A9E012-5F59-4DEA-ADB1-D15F219A3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94" y="2215143"/>
            <a:ext cx="3162300" cy="638175"/>
          </a:xfrm>
          <a:prstGeom prst="rect">
            <a:avLst/>
          </a:prstGeom>
        </p:spPr>
      </p:pic>
      <p:pic>
        <p:nvPicPr>
          <p:cNvPr id="23" name="圖片 43">
            <a:extLst>
              <a:ext uri="{FF2B5EF4-FFF2-40B4-BE49-F238E27FC236}">
                <a16:creationId xmlns:a16="http://schemas.microsoft.com/office/drawing/2014/main" id="{45B7B24F-1442-4C46-A495-E46551B2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032" y="3149745"/>
            <a:ext cx="3171825" cy="6477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25CAB2F-A4DE-4702-B827-07D62E0D43F6}"/>
              </a:ext>
            </a:extLst>
          </p:cNvPr>
          <p:cNvGrpSpPr/>
          <p:nvPr/>
        </p:nvGrpSpPr>
        <p:grpSpPr>
          <a:xfrm>
            <a:off x="5988277" y="1374122"/>
            <a:ext cx="2759592" cy="2155777"/>
            <a:chOff x="5903726" y="1641668"/>
            <a:chExt cx="2759592" cy="215577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F0E2A37-2BFF-4109-9C87-3EDA88B88EF2}"/>
                </a:ext>
              </a:extLst>
            </p:cNvPr>
            <p:cNvSpPr/>
            <p:nvPr/>
          </p:nvSpPr>
          <p:spPr bwMode="auto">
            <a:xfrm rot="5400000">
              <a:off x="5490249" y="2193590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B1AB855-4555-4954-8BB1-857C2469DC68}"/>
                </a:ext>
              </a:extLst>
            </p:cNvPr>
            <p:cNvSpPr/>
            <p:nvPr/>
          </p:nvSpPr>
          <p:spPr bwMode="auto">
            <a:xfrm rot="5400000">
              <a:off x="7611666" y="2212915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pic>
          <p:nvPicPr>
            <p:cNvPr id="27" name="圖片 47">
              <a:extLst>
                <a:ext uri="{FF2B5EF4-FFF2-40B4-BE49-F238E27FC236}">
                  <a16:creationId xmlns:a16="http://schemas.microsoft.com/office/drawing/2014/main" id="{3532B9C6-B117-45DA-BDF4-C9A7EA59B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3726" y="3192834"/>
              <a:ext cx="628650" cy="581025"/>
            </a:xfrm>
            <a:prstGeom prst="rect">
              <a:avLst/>
            </a:prstGeom>
          </p:spPr>
        </p:pic>
        <p:pic>
          <p:nvPicPr>
            <p:cNvPr id="28" name="圖片 48">
              <a:extLst>
                <a:ext uri="{FF2B5EF4-FFF2-40B4-BE49-F238E27FC236}">
                  <a16:creationId xmlns:a16="http://schemas.microsoft.com/office/drawing/2014/main" id="{DF6A3642-B531-4A71-9826-7C121856F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5618" y="3178320"/>
              <a:ext cx="647700" cy="619125"/>
            </a:xfrm>
            <a:prstGeom prst="rect">
              <a:avLst/>
            </a:prstGeom>
          </p:spPr>
        </p:pic>
        <p:cxnSp>
          <p:nvCxnSpPr>
            <p:cNvPr id="29" name="直線單箭頭接點 49">
              <a:extLst>
                <a:ext uri="{FF2B5EF4-FFF2-40B4-BE49-F238E27FC236}">
                  <a16:creationId xmlns:a16="http://schemas.microsoft.com/office/drawing/2014/main" id="{24E618EB-C583-449C-949B-043615398163}"/>
                </a:ext>
              </a:extLst>
            </p:cNvPr>
            <p:cNvCxnSpPr/>
            <p:nvPr/>
          </p:nvCxnSpPr>
          <p:spPr>
            <a:xfrm rot="5400000">
              <a:off x="7799718" y="2196707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50">
              <a:extLst>
                <a:ext uri="{FF2B5EF4-FFF2-40B4-BE49-F238E27FC236}">
                  <a16:creationId xmlns:a16="http://schemas.microsoft.com/office/drawing/2014/main" id="{14A3F3DD-17A3-45BC-8F0A-BA3D80469DB7}"/>
                </a:ext>
              </a:extLst>
            </p:cNvPr>
            <p:cNvCxnSpPr/>
            <p:nvPr/>
          </p:nvCxnSpPr>
          <p:spPr>
            <a:xfrm rot="5400000">
              <a:off x="6748276" y="2187410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C1EFD5C-9A62-462C-B1AB-0F303DA518F8}"/>
                </a:ext>
              </a:extLst>
            </p:cNvPr>
            <p:cNvSpPr/>
            <p:nvPr/>
          </p:nvSpPr>
          <p:spPr bwMode="auto">
            <a:xfrm rot="5400000">
              <a:off x="6976595" y="2222181"/>
              <a:ext cx="615915" cy="333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30</a:t>
              </a:r>
              <a:endParaRPr kumimoji="0" lang="zh-TW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ED90F8-CBC2-406F-B4AE-0D5545276661}"/>
              </a:ext>
            </a:extLst>
          </p:cNvPr>
          <p:cNvGrpSpPr/>
          <p:nvPr/>
        </p:nvGrpSpPr>
        <p:grpSpPr>
          <a:xfrm>
            <a:off x="625146" y="4254412"/>
            <a:ext cx="7893707" cy="2008866"/>
            <a:chOff x="746155" y="4374966"/>
            <a:chExt cx="7893707" cy="200886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07C2CA9-F70F-4AB9-811C-333B6A1C4BED}"/>
                </a:ext>
              </a:extLst>
            </p:cNvPr>
            <p:cNvSpPr/>
            <p:nvPr/>
          </p:nvSpPr>
          <p:spPr bwMode="auto">
            <a:xfrm rot="5400000">
              <a:off x="360654" y="5070720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A5FA77-1299-4BDC-9F2D-87AE578374B4}"/>
                </a:ext>
              </a:extLst>
            </p:cNvPr>
            <p:cNvSpPr/>
            <p:nvPr/>
          </p:nvSpPr>
          <p:spPr bwMode="auto">
            <a:xfrm rot="5400000">
              <a:off x="1157971" y="5099085"/>
              <a:ext cx="180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1000</a:t>
              </a:r>
              <a:endParaRPr kumimoji="0" lang="zh-TW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84FB9A4-8844-4C7E-B489-D762B0FB82F6}"/>
                </a:ext>
              </a:extLst>
            </p:cNvPr>
            <p:cNvSpPr/>
            <p:nvPr/>
          </p:nvSpPr>
          <p:spPr bwMode="auto">
            <a:xfrm rot="5400000">
              <a:off x="2455954" y="5020251"/>
              <a:ext cx="108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500</a:t>
              </a:r>
              <a:endParaRPr kumimoji="0" lang="zh-TW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8F54EE1-62BC-4A5A-A1F5-E191BA2F49A4}"/>
                </a:ext>
              </a:extLst>
            </p:cNvPr>
            <p:cNvSpPr/>
            <p:nvPr/>
          </p:nvSpPr>
          <p:spPr bwMode="auto">
            <a:xfrm rot="5400000">
              <a:off x="3534936" y="5020251"/>
              <a:ext cx="72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250</a:t>
              </a:r>
              <a:endParaRPr kumimoji="0"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EE981DB-A050-4431-921F-969802CE4F4A}"/>
                </a:ext>
              </a:extLst>
            </p:cNvPr>
            <p:cNvSpPr/>
            <p:nvPr/>
          </p:nvSpPr>
          <p:spPr bwMode="auto">
            <a:xfrm rot="5400000">
              <a:off x="5307738" y="5020251"/>
              <a:ext cx="72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250</a:t>
              </a:r>
              <a:endParaRPr kumimoji="0" lang="zh-TW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F4CF688-7616-492C-8015-DBD491713921}"/>
                </a:ext>
              </a:extLst>
            </p:cNvPr>
            <p:cNvSpPr/>
            <p:nvPr/>
          </p:nvSpPr>
          <p:spPr bwMode="auto">
            <a:xfrm rot="5400000">
              <a:off x="6016197" y="5020251"/>
              <a:ext cx="108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500</a:t>
              </a:r>
              <a:endParaRPr kumimoji="0" lang="zh-TW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E7AFEAA-9735-4293-AC98-4A5DBE9ED603}"/>
                </a:ext>
              </a:extLst>
            </p:cNvPr>
            <p:cNvSpPr/>
            <p:nvPr/>
          </p:nvSpPr>
          <p:spPr bwMode="auto">
            <a:xfrm rot="5400000">
              <a:off x="6587350" y="5099085"/>
              <a:ext cx="180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1000</a:t>
              </a:r>
              <a:endParaRPr kumimoji="0" lang="zh-TW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4789916-216E-444C-BFBF-AFF670DF47C3}"/>
                </a:ext>
              </a:extLst>
            </p:cNvPr>
            <p:cNvSpPr/>
            <p:nvPr/>
          </p:nvSpPr>
          <p:spPr bwMode="auto">
            <a:xfrm rot="5400000">
              <a:off x="7618596" y="5070721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pic>
          <p:nvPicPr>
            <p:cNvPr id="40" name="圖片 61">
              <a:extLst>
                <a:ext uri="{FF2B5EF4-FFF2-40B4-BE49-F238E27FC236}">
                  <a16:creationId xmlns:a16="http://schemas.microsoft.com/office/drawing/2014/main" id="{8BEE300E-FC0D-4E52-AEAC-8191239CE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155" y="5769120"/>
              <a:ext cx="628650" cy="581025"/>
            </a:xfrm>
            <a:prstGeom prst="rect">
              <a:avLst/>
            </a:prstGeom>
          </p:spPr>
        </p:pic>
        <p:pic>
          <p:nvPicPr>
            <p:cNvPr id="41" name="圖片 62">
              <a:extLst>
                <a:ext uri="{FF2B5EF4-FFF2-40B4-BE49-F238E27FC236}">
                  <a16:creationId xmlns:a16="http://schemas.microsoft.com/office/drawing/2014/main" id="{6A78C39C-77EC-4178-8CF1-60705CA07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1212" y="5736132"/>
              <a:ext cx="628650" cy="647700"/>
            </a:xfrm>
            <a:prstGeom prst="rect">
              <a:avLst/>
            </a:prstGeom>
          </p:spPr>
        </p:pic>
        <p:cxnSp>
          <p:nvCxnSpPr>
            <p:cNvPr id="42" name="直線單箭頭接點 63">
              <a:extLst>
                <a:ext uri="{FF2B5EF4-FFF2-40B4-BE49-F238E27FC236}">
                  <a16:creationId xmlns:a16="http://schemas.microsoft.com/office/drawing/2014/main" id="{3B4ADCD4-95B6-4E8C-BEE9-94F25B6EAC4B}"/>
                </a:ext>
              </a:extLst>
            </p:cNvPr>
            <p:cNvCxnSpPr/>
            <p:nvPr/>
          </p:nvCxnSpPr>
          <p:spPr>
            <a:xfrm rot="5400000">
              <a:off x="1590705" y="4992349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64">
              <a:extLst>
                <a:ext uri="{FF2B5EF4-FFF2-40B4-BE49-F238E27FC236}">
                  <a16:creationId xmlns:a16="http://schemas.microsoft.com/office/drawing/2014/main" id="{4E9AAF9C-5F87-4E7E-ACDE-BA8200141E2A}"/>
                </a:ext>
              </a:extLst>
            </p:cNvPr>
            <p:cNvCxnSpPr/>
            <p:nvPr/>
          </p:nvCxnSpPr>
          <p:spPr>
            <a:xfrm rot="5400000">
              <a:off x="2525952" y="4992349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65">
              <a:extLst>
                <a:ext uri="{FF2B5EF4-FFF2-40B4-BE49-F238E27FC236}">
                  <a16:creationId xmlns:a16="http://schemas.microsoft.com/office/drawing/2014/main" id="{C5A445B7-5A7D-48A8-9485-CBB124D736DD}"/>
                </a:ext>
              </a:extLst>
            </p:cNvPr>
            <p:cNvCxnSpPr/>
            <p:nvPr/>
          </p:nvCxnSpPr>
          <p:spPr>
            <a:xfrm rot="5400000">
              <a:off x="3484105" y="4992349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66">
              <a:extLst>
                <a:ext uri="{FF2B5EF4-FFF2-40B4-BE49-F238E27FC236}">
                  <a16:creationId xmlns:a16="http://schemas.microsoft.com/office/drawing/2014/main" id="{353D646C-179B-4655-9D61-6F07DC44C197}"/>
                </a:ext>
              </a:extLst>
            </p:cNvPr>
            <p:cNvCxnSpPr/>
            <p:nvPr/>
          </p:nvCxnSpPr>
          <p:spPr>
            <a:xfrm rot="5400000">
              <a:off x="4375150" y="4992349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67">
              <a:extLst>
                <a:ext uri="{FF2B5EF4-FFF2-40B4-BE49-F238E27FC236}">
                  <a16:creationId xmlns:a16="http://schemas.microsoft.com/office/drawing/2014/main" id="{83E25277-94B7-4355-9450-240482F5E773}"/>
                </a:ext>
              </a:extLst>
            </p:cNvPr>
            <p:cNvCxnSpPr/>
            <p:nvPr/>
          </p:nvCxnSpPr>
          <p:spPr>
            <a:xfrm rot="5400000">
              <a:off x="5275957" y="4992349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68">
              <a:extLst>
                <a:ext uri="{FF2B5EF4-FFF2-40B4-BE49-F238E27FC236}">
                  <a16:creationId xmlns:a16="http://schemas.microsoft.com/office/drawing/2014/main" id="{CE40DCD6-D320-420A-AE3D-97267E547074}"/>
                </a:ext>
              </a:extLst>
            </p:cNvPr>
            <p:cNvCxnSpPr/>
            <p:nvPr/>
          </p:nvCxnSpPr>
          <p:spPr>
            <a:xfrm rot="5400000">
              <a:off x="6119626" y="4992349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69">
              <a:extLst>
                <a:ext uri="{FF2B5EF4-FFF2-40B4-BE49-F238E27FC236}">
                  <a16:creationId xmlns:a16="http://schemas.microsoft.com/office/drawing/2014/main" id="{4E2D87C8-2FA9-46B4-94BE-9DF9C294EE80}"/>
                </a:ext>
              </a:extLst>
            </p:cNvPr>
            <p:cNvCxnSpPr/>
            <p:nvPr/>
          </p:nvCxnSpPr>
          <p:spPr>
            <a:xfrm rot="5400000">
              <a:off x="7025902" y="4992349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70">
              <a:extLst>
                <a:ext uri="{FF2B5EF4-FFF2-40B4-BE49-F238E27FC236}">
                  <a16:creationId xmlns:a16="http://schemas.microsoft.com/office/drawing/2014/main" id="{DB7C1B0E-AC56-453C-97F1-D50890A52DAD}"/>
                </a:ext>
              </a:extLst>
            </p:cNvPr>
            <p:cNvCxnSpPr/>
            <p:nvPr/>
          </p:nvCxnSpPr>
          <p:spPr>
            <a:xfrm rot="5400000">
              <a:off x="7947687" y="4992349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B10CBD0-495A-4D80-AE99-979A62C262B6}"/>
                </a:ext>
              </a:extLst>
            </p:cNvPr>
            <p:cNvSpPr/>
            <p:nvPr/>
          </p:nvSpPr>
          <p:spPr bwMode="auto">
            <a:xfrm rot="5400000">
              <a:off x="4517849" y="4977475"/>
              <a:ext cx="615915" cy="3332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30</a:t>
              </a:r>
              <a:endParaRPr kumimoji="0" lang="zh-TW" altLang="en-US" dirty="0"/>
            </a:p>
          </p:txBody>
        </p:sp>
      </p:grp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A0038BC-D8B4-4B23-88B2-1C22ACD9584F}"/>
              </a:ext>
            </a:extLst>
          </p:cNvPr>
          <p:cNvCxnSpPr/>
          <p:nvPr/>
        </p:nvCxnSpPr>
        <p:spPr>
          <a:xfrm>
            <a:off x="5652120" y="2429208"/>
            <a:ext cx="33615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19D2ED0-42A4-413C-87CC-92CB5EFEE546}"/>
              </a:ext>
            </a:extLst>
          </p:cNvPr>
          <p:cNvCxnSpPr/>
          <p:nvPr/>
        </p:nvCxnSpPr>
        <p:spPr>
          <a:xfrm>
            <a:off x="2843808" y="3951520"/>
            <a:ext cx="0" cy="3415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5E3604D5-E107-4601-903A-54D5594DA62E}"/>
              </a:ext>
            </a:extLst>
          </p:cNvPr>
          <p:cNvSpPr txBox="1"/>
          <p:nvPr/>
        </p:nvSpPr>
        <p:spPr>
          <a:xfrm>
            <a:off x="626592" y="3815006"/>
            <a:ext cx="152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Increase dimension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178E39D-ACE8-41CD-AA2B-1E99E19D165D}"/>
              </a:ext>
            </a:extLst>
          </p:cNvPr>
          <p:cNvSpPr txBox="1"/>
          <p:nvPr/>
        </p:nvSpPr>
        <p:spPr>
          <a:xfrm>
            <a:off x="2081705" y="5650563"/>
            <a:ext cx="1165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Reduce  dimension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1795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16415" y="6490370"/>
            <a:ext cx="795551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Model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44582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/*Reference*/Reducing the Dimensionality of Data with Neural Networks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fi-FI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G. E. Hinton*, R. R. Salakhutdinov, Science  28 Jul 2006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30FD9F5-9A5F-4835-BA54-2095290716E4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Generative Performance (PCA VS. Deep Autoencoder)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14799-993F-4DFD-8B3D-A711B6A2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461784"/>
            <a:ext cx="8496943" cy="47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16415" y="6490370"/>
            <a:ext cx="795551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Model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44582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/*Reference*/Reducing the Dimensionality of Data with Neural Networks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fi-FI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G. E. Hinton*, R. R. Salakhutdinov, Science  28 Jul 2006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30FD9F5-9A5F-4835-BA54-2095290716E4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Visualize 2-dimension Representation (PCA VS. Deep Autoencoder)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2DF787-13C5-4BB6-8B9F-F06D1771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83181"/>
            <a:ext cx="8496944" cy="484325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0306EDC-956C-43C1-A06E-DC9FC4B7713D}"/>
              </a:ext>
            </a:extLst>
          </p:cNvPr>
          <p:cNvGrpSpPr/>
          <p:nvPr/>
        </p:nvGrpSpPr>
        <p:grpSpPr>
          <a:xfrm>
            <a:off x="401107" y="4201015"/>
            <a:ext cx="2759592" cy="2155777"/>
            <a:chOff x="401107" y="4201015"/>
            <a:chExt cx="2759592" cy="21557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6085EB9-5D3B-4A1E-A085-638AAABD6855}"/>
                </a:ext>
              </a:extLst>
            </p:cNvPr>
            <p:cNvSpPr/>
            <p:nvPr/>
          </p:nvSpPr>
          <p:spPr bwMode="auto">
            <a:xfrm rot="5400000">
              <a:off x="-12370" y="4752937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5E62CD5-B98F-4B56-AD53-05EE006E1FF3}"/>
                </a:ext>
              </a:extLst>
            </p:cNvPr>
            <p:cNvSpPr/>
            <p:nvPr/>
          </p:nvSpPr>
          <p:spPr bwMode="auto">
            <a:xfrm rot="5400000">
              <a:off x="2109047" y="4772262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pic>
          <p:nvPicPr>
            <p:cNvPr id="13" name="圖片 47">
              <a:extLst>
                <a:ext uri="{FF2B5EF4-FFF2-40B4-BE49-F238E27FC236}">
                  <a16:creationId xmlns:a16="http://schemas.microsoft.com/office/drawing/2014/main" id="{53A1412A-B358-4926-B398-CC96FDB8A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107" y="5752181"/>
              <a:ext cx="628650" cy="581025"/>
            </a:xfrm>
            <a:prstGeom prst="rect">
              <a:avLst/>
            </a:prstGeom>
          </p:spPr>
        </p:pic>
        <p:pic>
          <p:nvPicPr>
            <p:cNvPr id="15" name="圖片 48">
              <a:extLst>
                <a:ext uri="{FF2B5EF4-FFF2-40B4-BE49-F238E27FC236}">
                  <a16:creationId xmlns:a16="http://schemas.microsoft.com/office/drawing/2014/main" id="{D5EE77C9-46E0-43DE-A8C8-CF85B0EA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2999" y="5737667"/>
              <a:ext cx="647700" cy="619125"/>
            </a:xfrm>
            <a:prstGeom prst="rect">
              <a:avLst/>
            </a:prstGeom>
          </p:spPr>
        </p:pic>
        <p:cxnSp>
          <p:nvCxnSpPr>
            <p:cNvPr id="16" name="直線單箭頭接點 49">
              <a:extLst>
                <a:ext uri="{FF2B5EF4-FFF2-40B4-BE49-F238E27FC236}">
                  <a16:creationId xmlns:a16="http://schemas.microsoft.com/office/drawing/2014/main" id="{DDA9CD9D-83BA-4B66-80EB-7E61C1BD3F79}"/>
                </a:ext>
              </a:extLst>
            </p:cNvPr>
            <p:cNvCxnSpPr/>
            <p:nvPr/>
          </p:nvCxnSpPr>
          <p:spPr>
            <a:xfrm rot="5400000">
              <a:off x="2297099" y="4756054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50">
              <a:extLst>
                <a:ext uri="{FF2B5EF4-FFF2-40B4-BE49-F238E27FC236}">
                  <a16:creationId xmlns:a16="http://schemas.microsoft.com/office/drawing/2014/main" id="{5638C1AE-7677-4053-87CC-B8ADC981E5A1}"/>
                </a:ext>
              </a:extLst>
            </p:cNvPr>
            <p:cNvCxnSpPr/>
            <p:nvPr/>
          </p:nvCxnSpPr>
          <p:spPr>
            <a:xfrm rot="5400000">
              <a:off x="1245657" y="4746757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FD01591-42F6-4169-922B-E741613D0990}"/>
                </a:ext>
              </a:extLst>
            </p:cNvPr>
            <p:cNvSpPr/>
            <p:nvPr/>
          </p:nvSpPr>
          <p:spPr bwMode="auto">
            <a:xfrm rot="5400000">
              <a:off x="1595881" y="4772032"/>
              <a:ext cx="36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2</a:t>
              </a:r>
              <a:endParaRPr kumimoji="0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60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16415" y="6490370"/>
            <a:ext cx="795551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Model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44582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/*Reference*/Reducing the Dimensionality of Data with Neural Networks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fi-FI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G. E. Hinton*, R. R. Salakhutdinov, Science  28 Jul 2006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30FD9F5-9A5F-4835-BA54-2095290716E4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lvl="0" algn="just" defTabSz="914400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Visualize 2-dimension Representation (PCA VS. Deep Autoencoder)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2DF787-13C5-4BB6-8B9F-F06D1771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83181"/>
            <a:ext cx="8496944" cy="484325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97E87BC-1604-4080-A960-512799457EDF}"/>
              </a:ext>
            </a:extLst>
          </p:cNvPr>
          <p:cNvGrpSpPr/>
          <p:nvPr/>
        </p:nvGrpSpPr>
        <p:grpSpPr>
          <a:xfrm>
            <a:off x="953305" y="4351193"/>
            <a:ext cx="7893707" cy="2008866"/>
            <a:chOff x="953305" y="4351193"/>
            <a:chExt cx="7893707" cy="200886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5B5EFCC-76BE-4241-B27A-858FB17EB0EE}"/>
                </a:ext>
              </a:extLst>
            </p:cNvPr>
            <p:cNvSpPr/>
            <p:nvPr/>
          </p:nvSpPr>
          <p:spPr bwMode="auto">
            <a:xfrm rot="5400000">
              <a:off x="567804" y="5046947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3530FEC-E119-4DA7-8422-45B76926A3C3}"/>
                </a:ext>
              </a:extLst>
            </p:cNvPr>
            <p:cNvSpPr/>
            <p:nvPr/>
          </p:nvSpPr>
          <p:spPr bwMode="auto">
            <a:xfrm rot="5400000">
              <a:off x="1365121" y="5075312"/>
              <a:ext cx="180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1000</a:t>
              </a:r>
              <a:endParaRPr kumimoji="0"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BE41706-85C9-4E74-8728-5BC26CFDE310}"/>
                </a:ext>
              </a:extLst>
            </p:cNvPr>
            <p:cNvSpPr/>
            <p:nvPr/>
          </p:nvSpPr>
          <p:spPr bwMode="auto">
            <a:xfrm rot="5400000">
              <a:off x="2663104" y="4996478"/>
              <a:ext cx="108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500</a:t>
              </a:r>
              <a:endParaRPr kumimoji="0" lang="zh-TW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1149BD0-2D90-4CD5-A1E1-2F46FD9675C5}"/>
                </a:ext>
              </a:extLst>
            </p:cNvPr>
            <p:cNvSpPr/>
            <p:nvPr/>
          </p:nvSpPr>
          <p:spPr bwMode="auto">
            <a:xfrm rot="5400000">
              <a:off x="3742086" y="4996478"/>
              <a:ext cx="72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250</a:t>
              </a:r>
              <a:endParaRPr kumimoji="0"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02808D7-1567-47B5-8ED1-D5FAA47EAD3D}"/>
                </a:ext>
              </a:extLst>
            </p:cNvPr>
            <p:cNvSpPr/>
            <p:nvPr/>
          </p:nvSpPr>
          <p:spPr bwMode="auto">
            <a:xfrm rot="5400000">
              <a:off x="4826759" y="4996478"/>
              <a:ext cx="36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2</a:t>
              </a:r>
              <a:endParaRPr kumimoji="0"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F7CD6EC-5D18-4C4F-9539-EBE0335FD508}"/>
                </a:ext>
              </a:extLst>
            </p:cNvPr>
            <p:cNvSpPr/>
            <p:nvPr/>
          </p:nvSpPr>
          <p:spPr bwMode="auto">
            <a:xfrm rot="5400000">
              <a:off x="5514888" y="4996478"/>
              <a:ext cx="72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250</a:t>
              </a:r>
              <a:endParaRPr kumimoji="0" lang="zh-TW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0AD9842-8B91-49AB-9F06-22715643AC07}"/>
                </a:ext>
              </a:extLst>
            </p:cNvPr>
            <p:cNvSpPr/>
            <p:nvPr/>
          </p:nvSpPr>
          <p:spPr bwMode="auto">
            <a:xfrm rot="5400000">
              <a:off x="6223347" y="4996478"/>
              <a:ext cx="108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500</a:t>
              </a:r>
              <a:endParaRPr kumimoji="0"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1E4D450-534D-4F97-9620-96E1B7C88FBA}"/>
                </a:ext>
              </a:extLst>
            </p:cNvPr>
            <p:cNvSpPr/>
            <p:nvPr/>
          </p:nvSpPr>
          <p:spPr bwMode="auto">
            <a:xfrm rot="5400000">
              <a:off x="6794500" y="5075312"/>
              <a:ext cx="1800000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1000</a:t>
              </a:r>
              <a:endParaRPr kumimoji="0" lang="zh-TW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8C949B2-1169-4028-A911-FCCB45BF5A11}"/>
                </a:ext>
              </a:extLst>
            </p:cNvPr>
            <p:cNvSpPr/>
            <p:nvPr/>
          </p:nvSpPr>
          <p:spPr bwMode="auto">
            <a:xfrm rot="5400000">
              <a:off x="7825746" y="5046948"/>
              <a:ext cx="1455605" cy="351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784</a:t>
              </a:r>
              <a:endParaRPr kumimoji="0" lang="zh-TW" altLang="en-US" dirty="0"/>
            </a:p>
          </p:txBody>
        </p:sp>
        <p:pic>
          <p:nvPicPr>
            <p:cNvPr id="28" name="圖片 61">
              <a:extLst>
                <a:ext uri="{FF2B5EF4-FFF2-40B4-BE49-F238E27FC236}">
                  <a16:creationId xmlns:a16="http://schemas.microsoft.com/office/drawing/2014/main" id="{B44CDEEA-CD39-4B5E-BF57-A641A0301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305" y="5745347"/>
              <a:ext cx="628650" cy="581025"/>
            </a:xfrm>
            <a:prstGeom prst="rect">
              <a:avLst/>
            </a:prstGeom>
          </p:spPr>
        </p:pic>
        <p:pic>
          <p:nvPicPr>
            <p:cNvPr id="29" name="圖片 62">
              <a:extLst>
                <a:ext uri="{FF2B5EF4-FFF2-40B4-BE49-F238E27FC236}">
                  <a16:creationId xmlns:a16="http://schemas.microsoft.com/office/drawing/2014/main" id="{EB57C130-D772-41A5-8E6B-9AEA8646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8362" y="5712359"/>
              <a:ext cx="628650" cy="647700"/>
            </a:xfrm>
            <a:prstGeom prst="rect">
              <a:avLst/>
            </a:prstGeom>
          </p:spPr>
        </p:pic>
        <p:cxnSp>
          <p:nvCxnSpPr>
            <p:cNvPr id="30" name="直線單箭頭接點 63">
              <a:extLst>
                <a:ext uri="{FF2B5EF4-FFF2-40B4-BE49-F238E27FC236}">
                  <a16:creationId xmlns:a16="http://schemas.microsoft.com/office/drawing/2014/main" id="{89BF1C27-0742-4B17-9957-64FBF4C13202}"/>
                </a:ext>
              </a:extLst>
            </p:cNvPr>
            <p:cNvCxnSpPr/>
            <p:nvPr/>
          </p:nvCxnSpPr>
          <p:spPr>
            <a:xfrm rot="5400000">
              <a:off x="1797855" y="496857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64">
              <a:extLst>
                <a:ext uri="{FF2B5EF4-FFF2-40B4-BE49-F238E27FC236}">
                  <a16:creationId xmlns:a16="http://schemas.microsoft.com/office/drawing/2014/main" id="{90E5D9F2-3657-492E-9D24-B3C6B98B912D}"/>
                </a:ext>
              </a:extLst>
            </p:cNvPr>
            <p:cNvCxnSpPr/>
            <p:nvPr/>
          </p:nvCxnSpPr>
          <p:spPr>
            <a:xfrm rot="5400000">
              <a:off x="2733102" y="496857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65">
              <a:extLst>
                <a:ext uri="{FF2B5EF4-FFF2-40B4-BE49-F238E27FC236}">
                  <a16:creationId xmlns:a16="http://schemas.microsoft.com/office/drawing/2014/main" id="{BB9933C0-3934-4E71-A385-917A34875B15}"/>
                </a:ext>
              </a:extLst>
            </p:cNvPr>
            <p:cNvCxnSpPr/>
            <p:nvPr/>
          </p:nvCxnSpPr>
          <p:spPr>
            <a:xfrm rot="5400000">
              <a:off x="3691255" y="496857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66">
              <a:extLst>
                <a:ext uri="{FF2B5EF4-FFF2-40B4-BE49-F238E27FC236}">
                  <a16:creationId xmlns:a16="http://schemas.microsoft.com/office/drawing/2014/main" id="{EB58B860-D130-459A-9EB9-CEBFC53BE908}"/>
                </a:ext>
              </a:extLst>
            </p:cNvPr>
            <p:cNvCxnSpPr/>
            <p:nvPr/>
          </p:nvCxnSpPr>
          <p:spPr>
            <a:xfrm rot="5400000">
              <a:off x="4582300" y="496857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67">
              <a:extLst>
                <a:ext uri="{FF2B5EF4-FFF2-40B4-BE49-F238E27FC236}">
                  <a16:creationId xmlns:a16="http://schemas.microsoft.com/office/drawing/2014/main" id="{8CC4BF79-B7E9-48C2-ABF9-9158CA538E0B}"/>
                </a:ext>
              </a:extLst>
            </p:cNvPr>
            <p:cNvCxnSpPr/>
            <p:nvPr/>
          </p:nvCxnSpPr>
          <p:spPr>
            <a:xfrm rot="5400000">
              <a:off x="5483107" y="496857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68">
              <a:extLst>
                <a:ext uri="{FF2B5EF4-FFF2-40B4-BE49-F238E27FC236}">
                  <a16:creationId xmlns:a16="http://schemas.microsoft.com/office/drawing/2014/main" id="{28FEB10F-70C6-4980-A4A9-F26892DA8AD6}"/>
                </a:ext>
              </a:extLst>
            </p:cNvPr>
            <p:cNvCxnSpPr/>
            <p:nvPr/>
          </p:nvCxnSpPr>
          <p:spPr>
            <a:xfrm rot="5400000">
              <a:off x="6326776" y="496857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69">
              <a:extLst>
                <a:ext uri="{FF2B5EF4-FFF2-40B4-BE49-F238E27FC236}">
                  <a16:creationId xmlns:a16="http://schemas.microsoft.com/office/drawing/2014/main" id="{F7C5D68D-8AE6-4EFC-B6FC-83D2945C9292}"/>
                </a:ext>
              </a:extLst>
            </p:cNvPr>
            <p:cNvCxnSpPr/>
            <p:nvPr/>
          </p:nvCxnSpPr>
          <p:spPr>
            <a:xfrm rot="5400000">
              <a:off x="7233052" y="496857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70">
              <a:extLst>
                <a:ext uri="{FF2B5EF4-FFF2-40B4-BE49-F238E27FC236}">
                  <a16:creationId xmlns:a16="http://schemas.microsoft.com/office/drawing/2014/main" id="{9A4B3B56-0CE1-4BE3-868F-50F361535484}"/>
                </a:ext>
              </a:extLst>
            </p:cNvPr>
            <p:cNvCxnSpPr/>
            <p:nvPr/>
          </p:nvCxnSpPr>
          <p:spPr>
            <a:xfrm rot="5400000">
              <a:off x="8154837" y="4968576"/>
              <a:ext cx="0" cy="431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24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9318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Model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84A91AE0-F23B-4C0B-9E78-0E7B2F56CB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406374"/>
              </p:ext>
            </p:extLst>
          </p:nvPr>
        </p:nvGraphicFramePr>
        <p:xfrm>
          <a:off x="330484" y="1283181"/>
          <a:ext cx="8489988" cy="5083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F9ABBCC2-2805-407E-914F-5CD3206534AA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Category </a:t>
            </a:r>
          </a:p>
        </p:txBody>
      </p:sp>
    </p:spTree>
    <p:extLst>
      <p:ext uri="{BB962C8B-B14F-4D97-AF65-F5344CB8AC3E}">
        <p14:creationId xmlns:p14="http://schemas.microsoft.com/office/powerpoint/2010/main" val="152691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Denoising Autoencoder (DAE)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Motivation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/*Reference*/Extracting and composing robust features with denoising autoencoders, Pascal Vincent,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Yoshua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Bengio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, ICML2008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95B663-4F7F-4237-8DED-2569A1ABD19F}"/>
              </a:ext>
            </a:extLst>
          </p:cNvPr>
          <p:cNvGrpSpPr/>
          <p:nvPr/>
        </p:nvGrpSpPr>
        <p:grpSpPr>
          <a:xfrm>
            <a:off x="1142019" y="2372591"/>
            <a:ext cx="6859962" cy="3429648"/>
            <a:chOff x="1384291" y="2395607"/>
            <a:chExt cx="6859962" cy="3429648"/>
          </a:xfrm>
        </p:grpSpPr>
        <p:pic>
          <p:nvPicPr>
            <p:cNvPr id="9" name="圖片 6">
              <a:extLst>
                <a:ext uri="{FF2B5EF4-FFF2-40B4-BE49-F238E27FC236}">
                  <a16:creationId xmlns:a16="http://schemas.microsoft.com/office/drawing/2014/main" id="{421B8B77-3A31-465F-8CB6-B80E0A680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291" y="2988206"/>
              <a:ext cx="921634" cy="851813"/>
            </a:xfrm>
            <a:prstGeom prst="rect">
              <a:avLst/>
            </a:prstGeom>
          </p:spPr>
        </p:pic>
        <p:grpSp>
          <p:nvGrpSpPr>
            <p:cNvPr id="11" name="群組 19">
              <a:extLst>
                <a:ext uri="{FF2B5EF4-FFF2-40B4-BE49-F238E27FC236}">
                  <a16:creationId xmlns:a16="http://schemas.microsoft.com/office/drawing/2014/main" id="{27B4FEE6-F10A-4539-ABB5-693EF38C09DB}"/>
                </a:ext>
              </a:extLst>
            </p:cNvPr>
            <p:cNvGrpSpPr/>
            <p:nvPr/>
          </p:nvGrpSpPr>
          <p:grpSpPr>
            <a:xfrm>
              <a:off x="1620641" y="3896703"/>
              <a:ext cx="468000" cy="1928552"/>
              <a:chOff x="2121301" y="2538260"/>
              <a:chExt cx="468000" cy="1928552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340CE82-5F04-4FA0-A1CF-B92590970BB9}"/>
                  </a:ext>
                </a:extLst>
              </p:cNvPr>
              <p:cNvSpPr/>
              <p:nvPr/>
            </p:nvSpPr>
            <p:spPr>
              <a:xfrm>
                <a:off x="2121301" y="2538260"/>
                <a:ext cx="468000" cy="192855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字方塊 7">
                    <a:extLst>
                      <a:ext uri="{FF2B5EF4-FFF2-40B4-BE49-F238E27FC236}">
                        <a16:creationId xmlns:a16="http://schemas.microsoft.com/office/drawing/2014/main" id="{6E6FA1F1-8AAF-4C5A-8999-A7CB8964209E}"/>
                      </a:ext>
                    </a:extLst>
                  </p:cNvPr>
                  <p:cNvSpPr txBox="1"/>
                  <p:nvPr/>
                </p:nvSpPr>
                <p:spPr>
                  <a:xfrm>
                    <a:off x="2241503" y="3310643"/>
                    <a:ext cx="18331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libri" panose="020F0502020204030204" pitchFamily="34" charset="0"/>
                              <a:ea typeface="新細明體" panose="02020500000000000000" pitchFamily="18" charset="-12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dirty="0">
                      <a:latin typeface="Calibri" panose="020F0502020204030204" pitchFamily="34" charset="0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>
              <p:sp>
                <p:nvSpPr>
                  <p:cNvPr id="13" name="文字方塊 7">
                    <a:extLst>
                      <a:ext uri="{FF2B5EF4-FFF2-40B4-BE49-F238E27FC236}">
                        <a16:creationId xmlns:a16="http://schemas.microsoft.com/office/drawing/2014/main" id="{6E6FA1F1-8AAF-4C5A-8999-A7CB896420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1503" y="3310643"/>
                    <a:ext cx="18331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2075399-06C0-4071-8DE9-7D591229BD4C}"/>
                </a:ext>
              </a:extLst>
            </p:cNvPr>
            <p:cNvSpPr/>
            <p:nvPr/>
          </p:nvSpPr>
          <p:spPr>
            <a:xfrm rot="5400000">
              <a:off x="4933823" y="4376241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5" name="向右箭號 9">
              <a:extLst>
                <a:ext uri="{FF2B5EF4-FFF2-40B4-BE49-F238E27FC236}">
                  <a16:creationId xmlns:a16="http://schemas.microsoft.com/office/drawing/2014/main" id="{6AB0670B-E7EA-4DE2-AC13-2CAAAEBB1656}"/>
                </a:ext>
              </a:extLst>
            </p:cNvPr>
            <p:cNvSpPr/>
            <p:nvPr/>
          </p:nvSpPr>
          <p:spPr>
            <a:xfrm>
              <a:off x="4013686" y="4314850"/>
              <a:ext cx="933253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25F51B9-7E73-486E-9E91-08D42FA99D73}"/>
                </a:ext>
              </a:extLst>
            </p:cNvPr>
            <p:cNvSpPr/>
            <p:nvPr/>
          </p:nvSpPr>
          <p:spPr>
            <a:xfrm>
              <a:off x="7523359" y="3893796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字方塊 12">
                  <a:extLst>
                    <a:ext uri="{FF2B5EF4-FFF2-40B4-BE49-F238E27FC236}">
                      <a16:creationId xmlns:a16="http://schemas.microsoft.com/office/drawing/2014/main" id="{11BB0963-B4A1-444E-8941-3B767B0136C2}"/>
                    </a:ext>
                  </a:extLst>
                </p:cNvPr>
                <p:cNvSpPr txBox="1"/>
                <p:nvPr/>
              </p:nvSpPr>
              <p:spPr>
                <a:xfrm>
                  <a:off x="7654745" y="4660396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7" name="文字方塊 12">
                  <a:extLst>
                    <a:ext uri="{FF2B5EF4-FFF2-40B4-BE49-F238E27FC236}">
                      <a16:creationId xmlns:a16="http://schemas.microsoft.com/office/drawing/2014/main" id="{11BB0963-B4A1-444E-8941-3B767B013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745" y="4660396"/>
                  <a:ext cx="1833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t="-26667" r="-7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向右箭號 13">
              <a:extLst>
                <a:ext uri="{FF2B5EF4-FFF2-40B4-BE49-F238E27FC236}">
                  <a16:creationId xmlns:a16="http://schemas.microsoft.com/office/drawing/2014/main" id="{4DCDF3DC-52E6-427C-89F9-85F17DCC79EA}"/>
                </a:ext>
              </a:extLst>
            </p:cNvPr>
            <p:cNvSpPr/>
            <p:nvPr/>
          </p:nvSpPr>
          <p:spPr>
            <a:xfrm>
              <a:off x="6307402" y="4314850"/>
              <a:ext cx="933253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9" name="圖片 15">
              <a:extLst>
                <a:ext uri="{FF2B5EF4-FFF2-40B4-BE49-F238E27FC236}">
                  <a16:creationId xmlns:a16="http://schemas.microsoft.com/office/drawing/2014/main" id="{C74879F2-6FF6-4245-A589-E0BDA68D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7134" y="3020282"/>
              <a:ext cx="827119" cy="79062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字方塊 16">
                  <a:extLst>
                    <a:ext uri="{FF2B5EF4-FFF2-40B4-BE49-F238E27FC236}">
                      <a16:creationId xmlns:a16="http://schemas.microsoft.com/office/drawing/2014/main" id="{81DBAD84-AFBE-4174-9338-6082DEC89E50}"/>
                    </a:ext>
                  </a:extLst>
                </p:cNvPr>
                <p:cNvSpPr txBox="1"/>
                <p:nvPr/>
              </p:nvSpPr>
              <p:spPr>
                <a:xfrm>
                  <a:off x="5449623" y="4425575"/>
                  <a:ext cx="2197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20" name="文字方塊 16">
                  <a:extLst>
                    <a:ext uri="{FF2B5EF4-FFF2-40B4-BE49-F238E27FC236}">
                      <a16:creationId xmlns:a16="http://schemas.microsoft.com/office/drawing/2014/main" id="{81DBAD84-AFBE-4174-9338-6082DEC89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623" y="4425575"/>
                  <a:ext cx="21973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17">
              <a:extLst>
                <a:ext uri="{FF2B5EF4-FFF2-40B4-BE49-F238E27FC236}">
                  <a16:creationId xmlns:a16="http://schemas.microsoft.com/office/drawing/2014/main" id="{5308ECFF-8092-4166-B567-0DEAE298C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8522" y="4909478"/>
              <a:ext cx="14864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dirty="0">
                  <a:solidFill>
                    <a:srgbClr val="0000FF"/>
                  </a:solidFill>
                </a:rPr>
                <a:t>Encode</a:t>
              </a:r>
              <a:endParaRPr kumimoji="0"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2" name="文字方塊 18">
              <a:extLst>
                <a:ext uri="{FF2B5EF4-FFF2-40B4-BE49-F238E27FC236}">
                  <a16:creationId xmlns:a16="http://schemas.microsoft.com/office/drawing/2014/main" id="{F5251315-551E-4BDE-8D71-EC664A65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8241" y="4914938"/>
              <a:ext cx="14864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dirty="0">
                  <a:solidFill>
                    <a:srgbClr val="0000FF"/>
                  </a:solidFill>
                </a:rPr>
                <a:t>Decode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3" name="向右箭號 20">
              <a:extLst>
                <a:ext uri="{FF2B5EF4-FFF2-40B4-BE49-F238E27FC236}">
                  <a16:creationId xmlns:a16="http://schemas.microsoft.com/office/drawing/2014/main" id="{88F0E9A9-94D3-499C-8840-D9974E404069}"/>
                </a:ext>
              </a:extLst>
            </p:cNvPr>
            <p:cNvSpPr/>
            <p:nvPr/>
          </p:nvSpPr>
          <p:spPr>
            <a:xfrm>
              <a:off x="2232228" y="4344170"/>
              <a:ext cx="933253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文字方塊 21">
              <a:extLst>
                <a:ext uri="{FF2B5EF4-FFF2-40B4-BE49-F238E27FC236}">
                  <a16:creationId xmlns:a16="http://schemas.microsoft.com/office/drawing/2014/main" id="{C79CCBD2-E3DB-43D0-95B5-EDA9500BF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729" y="4913518"/>
              <a:ext cx="11450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dirty="0"/>
                <a:t>Add noise</a:t>
              </a:r>
              <a:endParaRPr kumimoji="0" lang="zh-TW" altLang="en-US" dirty="0"/>
            </a:p>
          </p:txBody>
        </p:sp>
        <p:grpSp>
          <p:nvGrpSpPr>
            <p:cNvPr id="25" name="群組 22">
              <a:extLst>
                <a:ext uri="{FF2B5EF4-FFF2-40B4-BE49-F238E27FC236}">
                  <a16:creationId xmlns:a16="http://schemas.microsoft.com/office/drawing/2014/main" id="{E4BCC79A-E64F-4A9F-8861-D1AA61701C14}"/>
                </a:ext>
              </a:extLst>
            </p:cNvPr>
            <p:cNvGrpSpPr/>
            <p:nvPr/>
          </p:nvGrpSpPr>
          <p:grpSpPr>
            <a:xfrm>
              <a:off x="3306323" y="3896703"/>
              <a:ext cx="468000" cy="1928552"/>
              <a:chOff x="2121301" y="2538260"/>
              <a:chExt cx="468000" cy="1928552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FFAF807-5C8F-45B9-BCE6-2E61B86595FE}"/>
                  </a:ext>
                </a:extLst>
              </p:cNvPr>
              <p:cNvSpPr/>
              <p:nvPr/>
            </p:nvSpPr>
            <p:spPr>
              <a:xfrm>
                <a:off x="2121301" y="2538260"/>
                <a:ext cx="468000" cy="192855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文字方塊 24">
                    <a:extLst>
                      <a:ext uri="{FF2B5EF4-FFF2-40B4-BE49-F238E27FC236}">
                        <a16:creationId xmlns:a16="http://schemas.microsoft.com/office/drawing/2014/main" id="{832B94C4-AAD7-4054-B400-124773D9767C}"/>
                      </a:ext>
                    </a:extLst>
                  </p:cNvPr>
                  <p:cNvSpPr txBox="1"/>
                  <p:nvPr/>
                </p:nvSpPr>
                <p:spPr>
                  <a:xfrm>
                    <a:off x="2241503" y="3310643"/>
                    <a:ext cx="2356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libri" panose="020F0502020204030204" pitchFamily="34" charset="0"/>
                              <a:ea typeface="新細明體" panose="02020500000000000000" pitchFamily="18" charset="-120"/>
                            </a:rPr>
                            <m:t>𝑥</m:t>
                          </m:r>
                          <m:r>
                            <a:rPr lang="en-US" altLang="zh-TW">
                              <a:latin typeface="Calibri" panose="020F0502020204030204" pitchFamily="34" charset="0"/>
                              <a:ea typeface="新細明體" panose="02020500000000000000" pitchFamily="18" charset="-120"/>
                            </a:rPr>
                            <m:t>′</m:t>
                          </m:r>
                        </m:oMath>
                      </m:oMathPara>
                    </a14:m>
                    <a:endParaRPr lang="zh-TW" altLang="en-US" dirty="0">
                      <a:latin typeface="Calibri" panose="020F0502020204030204" pitchFamily="34" charset="0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>
              <p:sp>
                <p:nvSpPr>
                  <p:cNvPr id="27" name="文字方塊 24">
                    <a:extLst>
                      <a:ext uri="{FF2B5EF4-FFF2-40B4-BE49-F238E27FC236}">
                        <a16:creationId xmlns:a16="http://schemas.microsoft.com/office/drawing/2014/main" id="{832B94C4-AAD7-4054-B400-124773D976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1503" y="3310643"/>
                    <a:ext cx="2356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205" t="-4348" r="-2564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8" name="圖片 25">
              <a:extLst>
                <a:ext uri="{FF2B5EF4-FFF2-40B4-BE49-F238E27FC236}">
                  <a16:creationId xmlns:a16="http://schemas.microsoft.com/office/drawing/2014/main" id="{B065F963-1F50-4A90-94D6-4B6CE03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10499" y="2986067"/>
              <a:ext cx="859647" cy="799845"/>
            </a:xfrm>
            <a:prstGeom prst="rect">
              <a:avLst/>
            </a:prstGeom>
          </p:spPr>
        </p:pic>
        <p:cxnSp>
          <p:nvCxnSpPr>
            <p:cNvPr id="29" name="直線接點 26">
              <a:extLst>
                <a:ext uri="{FF2B5EF4-FFF2-40B4-BE49-F238E27FC236}">
                  <a16:creationId xmlns:a16="http://schemas.microsoft.com/office/drawing/2014/main" id="{B62DA9E6-11BD-455D-B697-59A5FAFC654B}"/>
                </a:ext>
              </a:extLst>
            </p:cNvPr>
            <p:cNvCxnSpPr/>
            <p:nvPr/>
          </p:nvCxnSpPr>
          <p:spPr>
            <a:xfrm flipH="1">
              <a:off x="1845108" y="2427808"/>
              <a:ext cx="59855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7">
              <a:extLst>
                <a:ext uri="{FF2B5EF4-FFF2-40B4-BE49-F238E27FC236}">
                  <a16:creationId xmlns:a16="http://schemas.microsoft.com/office/drawing/2014/main" id="{414CD575-9315-4D84-ACFC-3B7C54E379E0}"/>
                </a:ext>
              </a:extLst>
            </p:cNvPr>
            <p:cNvCxnSpPr/>
            <p:nvPr/>
          </p:nvCxnSpPr>
          <p:spPr>
            <a:xfrm rot="5400000">
              <a:off x="1614958" y="2682602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28">
              <a:extLst>
                <a:ext uri="{FF2B5EF4-FFF2-40B4-BE49-F238E27FC236}">
                  <a16:creationId xmlns:a16="http://schemas.microsoft.com/office/drawing/2014/main" id="{92CEE5F7-F65D-4B95-90E5-6F0855489526}"/>
                </a:ext>
              </a:extLst>
            </p:cNvPr>
            <p:cNvCxnSpPr/>
            <p:nvPr/>
          </p:nvCxnSpPr>
          <p:spPr>
            <a:xfrm rot="5400000">
              <a:off x="7575900" y="2682602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49">
              <a:extLst>
                <a:ext uri="{FF2B5EF4-FFF2-40B4-BE49-F238E27FC236}">
                  <a16:creationId xmlns:a16="http://schemas.microsoft.com/office/drawing/2014/main" id="{F788A974-1539-4409-8D43-507807F60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564" y="2395607"/>
              <a:ext cx="29527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lang="en-US" altLang="zh-TW" dirty="0"/>
                <a:t>As close as possible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695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Denoising Autoencoder (DAE)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Model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/*Reference*/Extracting and composing robust features with denoising autoencoders, Pascal Vincent,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Yoshua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Bengio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, ICML2008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E2BEC-C0ED-4D77-B249-37749CF8E39C}"/>
              </a:ext>
            </a:extLst>
          </p:cNvPr>
          <p:cNvSpPr txBox="1"/>
          <p:nvPr/>
        </p:nvSpPr>
        <p:spPr>
          <a:xfrm>
            <a:off x="323528" y="1293890"/>
            <a:ext cx="424847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Traditionally, autoencoders minimize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DAE instead minimizes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Corruption process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CB6F7F-9219-448C-90D4-14A778781162}"/>
                  </a:ext>
                </a:extLst>
              </p:cNvPr>
              <p:cNvSpPr txBox="1"/>
              <p:nvPr/>
            </p:nvSpPr>
            <p:spPr>
              <a:xfrm>
                <a:off x="1755780" y="1872573"/>
                <a:ext cx="1383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CB6F7F-9219-448C-90D4-14A778781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80" y="1872573"/>
                <a:ext cx="1383969" cy="276999"/>
              </a:xfrm>
              <a:prstGeom prst="rect">
                <a:avLst/>
              </a:prstGeom>
              <a:blipFill>
                <a:blip r:embed="rId3"/>
                <a:stretch>
                  <a:fillRect l="-3524" t="-2174" r="-6167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0559E39-99D9-4637-82F6-4BB55B4E8758}"/>
                  </a:ext>
                </a:extLst>
              </p:cNvPr>
              <p:cNvSpPr txBox="1"/>
              <p:nvPr/>
            </p:nvSpPr>
            <p:spPr>
              <a:xfrm>
                <a:off x="1736852" y="2593833"/>
                <a:ext cx="1383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0559E39-99D9-4637-82F6-4BB55B4E8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52" y="2593833"/>
                <a:ext cx="1383969" cy="276999"/>
              </a:xfrm>
              <a:prstGeom prst="rect">
                <a:avLst/>
              </a:prstGeom>
              <a:blipFill>
                <a:blip r:embed="rId4"/>
                <a:stretch>
                  <a:fillRect l="-3965" t="-8696" r="-6167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6B7546F-F5D0-4C17-BB0F-A43F4F7E5B13}"/>
                  </a:ext>
                </a:extLst>
              </p:cNvPr>
              <p:cNvSpPr txBox="1"/>
              <p:nvPr/>
            </p:nvSpPr>
            <p:spPr>
              <a:xfrm>
                <a:off x="2064922" y="3466936"/>
                <a:ext cx="727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6B7546F-F5D0-4C17-BB0F-A43F4F7E5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22" y="3466936"/>
                <a:ext cx="727828" cy="276999"/>
              </a:xfrm>
              <a:prstGeom prst="rect">
                <a:avLst/>
              </a:prstGeom>
              <a:blipFill>
                <a:blip r:embed="rId5"/>
                <a:stretch>
                  <a:fillRect l="-7563" t="-11111" r="-11765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A56DAA54-3DEF-49A8-AC2E-A6D61F355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84" y="4141581"/>
            <a:ext cx="1783080" cy="2057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5065ABC-8EF5-4CD4-AFED-6C40148BF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335891"/>
            <a:ext cx="1722120" cy="1668780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C467864-F5B7-412C-8528-CF32E81C3ECF}"/>
              </a:ext>
            </a:extLst>
          </p:cNvPr>
          <p:cNvGrpSpPr/>
          <p:nvPr/>
        </p:nvGrpSpPr>
        <p:grpSpPr>
          <a:xfrm>
            <a:off x="4458023" y="1283181"/>
            <a:ext cx="4443017" cy="5081320"/>
            <a:chOff x="4458023" y="1283181"/>
            <a:chExt cx="4443017" cy="508132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0B562B1-68ED-4EBA-9DB7-83766230640E}"/>
                </a:ext>
              </a:extLst>
            </p:cNvPr>
            <p:cNvCxnSpPr>
              <a:stCxn id="3" idx="0"/>
              <a:endCxn id="6" idx="0"/>
            </p:cNvCxnSpPr>
            <p:nvPr/>
          </p:nvCxnSpPr>
          <p:spPr>
            <a:xfrm>
              <a:off x="4572000" y="1283181"/>
              <a:ext cx="0" cy="5081320"/>
            </a:xfrm>
            <a:prstGeom prst="line">
              <a:avLst/>
            </a:prstGeom>
            <a:noFill/>
            <a:ln w="3175">
              <a:solidFill>
                <a:srgbClr val="C0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3433554-2FDF-4BC3-914E-DD15EA84F4BA}"/>
                    </a:ext>
                  </a:extLst>
                </p:cNvPr>
                <p:cNvSpPr txBox="1"/>
                <p:nvPr/>
              </p:nvSpPr>
              <p:spPr>
                <a:xfrm>
                  <a:off x="4572003" y="1302041"/>
                  <a:ext cx="4248470" cy="4619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l"/>
                  </a:pPr>
                  <a:r>
                    <a:rPr lang="en-US" altLang="zh-CN" dirty="0"/>
                    <a:t>Train DAE to learn a reconstruction distribution 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altLang="zh-CN" dirty="0"/>
                    <a:t>Step 1</a:t>
                  </a:r>
                </a:p>
                <a:p>
                  <a:pPr marL="284400">
                    <a:lnSpc>
                      <a:spcPct val="150000"/>
                    </a:lnSpc>
                  </a:pPr>
                  <a:r>
                    <a:rPr lang="en-US" altLang="zh-CN" dirty="0"/>
                    <a:t>Sample a training example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CN" dirty="0"/>
                    <a:t> from the training data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altLang="zh-CN" dirty="0"/>
                    <a:t>Step 2</a:t>
                  </a:r>
                </a:p>
                <a:p>
                  <a:pPr marL="284400">
                    <a:lnSpc>
                      <a:spcPct val="150000"/>
                    </a:lnSpc>
                  </a:pPr>
                  <a:r>
                    <a:rPr lang="en-US" altLang="zh-CN" dirty="0"/>
                    <a:t>Sample a corrupted version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dirty="0"/>
                          </m:ctrlPr>
                        </m:accPr>
                        <m:e>
                          <m:r>
                            <a:rPr lang="en-US" altLang="zh-CN" dirty="0"/>
                            <m:t>𝑥</m:t>
                          </m:r>
                        </m:e>
                      </m:acc>
                    </m:oMath>
                  </a14:m>
                  <a:r>
                    <a:rPr lang="en-US" altLang="zh-CN" dirty="0"/>
                    <a:t> from</a:t>
                  </a: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en-US" altLang="zh-CN" dirty="0"/>
                    <a:t>Step 3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Training example</a:t>
                  </a:r>
                  <a14:m>
                    <m:oMath xmlns:m="http://schemas.openxmlformats.org/officeDocument/2006/math">
                      <m:r>
                        <a:rPr lang="en-US" altLang="zh-CN"/>
                        <m:t>(</m:t>
                      </m:r>
                      <m:r>
                        <a:rPr lang="en-US" altLang="zh-CN"/>
                        <m:t>𝑥</m:t>
                      </m:r>
                      <m:r>
                        <a:rPr lang="en-US" altLang="zh-CN"/>
                        <m:t>,</m:t>
                      </m:r>
                      <m:acc>
                        <m:accPr>
                          <m:chr m:val="̃"/>
                          <m:ctrlPr>
                            <a:rPr lang="zh-CN" altLang="en-US" dirty="0"/>
                          </m:ctrlPr>
                        </m:accPr>
                        <m:e>
                          <m:r>
                            <a:rPr lang="en-US" altLang="zh-CN" dirty="0"/>
                            <m:t>𝑥</m:t>
                          </m:r>
                        </m:e>
                      </m:acc>
                      <m:r>
                        <a:rPr lang="en-US" altLang="zh-CN"/>
                        <m:t>)</m:t>
                      </m:r>
                    </m:oMath>
                  </a14:m>
                  <a:endParaRPr lang="en-US" altLang="zh-CN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US" altLang="zh-CN" dirty="0"/>
                </a:p>
                <a:p>
                  <a:pPr marL="342900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Stochastic gradient descent</a:t>
                  </a: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3433554-2FDF-4BC3-914E-DD15EA84F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3" y="1302041"/>
                  <a:ext cx="4248470" cy="4619854"/>
                </a:xfrm>
                <a:prstGeom prst="rect">
                  <a:avLst/>
                </a:prstGeom>
                <a:blipFill>
                  <a:blip r:embed="rId8"/>
                  <a:stretch>
                    <a:fillRect l="-861" b="-13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8862877-6221-46BF-85A6-4598ADFDF178}"/>
                    </a:ext>
                  </a:extLst>
                </p:cNvPr>
                <p:cNvSpPr txBox="1"/>
                <p:nvPr/>
              </p:nvSpPr>
              <p:spPr>
                <a:xfrm>
                  <a:off x="6127236" y="1805362"/>
                  <a:ext cx="17022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𝑟𝑒𝑐𝑜𝑛𝑠𝑡𝑟𝑢𝑐𝑡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̃"/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8862877-6221-46BF-85A6-4598ADFDF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7236" y="1805362"/>
                  <a:ext cx="170226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67" t="-8696" r="-12186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75D465D-E619-4885-A3C0-F89067602269}"/>
                    </a:ext>
                  </a:extLst>
                </p:cNvPr>
                <p:cNvSpPr txBox="1"/>
                <p:nvPr/>
              </p:nvSpPr>
              <p:spPr>
                <a:xfrm>
                  <a:off x="8173212" y="3933056"/>
                  <a:ext cx="7278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275D465D-E619-4885-A3C0-F89067602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212" y="3933056"/>
                  <a:ext cx="72782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563" t="-8696" r="-11765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7D7F4E-F7DC-42EC-86B1-39E9476AEA4E}"/>
                    </a:ext>
                  </a:extLst>
                </p:cNvPr>
                <p:cNvSpPr txBox="1"/>
                <p:nvPr/>
              </p:nvSpPr>
              <p:spPr>
                <a:xfrm>
                  <a:off x="4693977" y="5113040"/>
                  <a:ext cx="40958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𝑟𝑒𝑐𝑜𝑛𝑠𝑡𝑟𝑢𝑐𝑡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𝑑𝑒𝑐𝑜𝑑𝑒𝑟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E7D7F4E-F7DC-42EC-86B1-39E9476AE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977" y="5113040"/>
                  <a:ext cx="409586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93" t="-11111" r="-2381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07AC925-072B-4F64-BAF0-40AC8B2DF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58023" y="5886606"/>
              <a:ext cx="4362450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23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Denoising Autoencoder (DAE)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Model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/*Reference*/Extracting and composing robust features with denoising autoencoders, Pascal Vincent,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Yoshua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Bengio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, ICML2008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13E0A18-8BDA-4DBB-945D-49388579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54580"/>
            <a:ext cx="8496944" cy="39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Denoising Autoencoder (DAE) and Contractive Autoencoder (CAE)  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Model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44582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/*Reference*/Extracting and composing robust features with denoising autoencoders, Pascal Vincent,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Yoshua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Bengio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, ICML2008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2E681B9-8F99-4EE3-B527-3C96528A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3" y="1293890"/>
            <a:ext cx="4248470" cy="20545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EE89D3B-674B-44FF-8884-8C1FF9937A12}"/>
              </a:ext>
            </a:extLst>
          </p:cNvPr>
          <p:cNvSpPr txBox="1"/>
          <p:nvPr/>
        </p:nvSpPr>
        <p:spPr>
          <a:xfrm>
            <a:off x="323530" y="1293890"/>
            <a:ext cx="424847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DAE minimizes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CAE minimizes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/>
              <a:t>Frobenius</a:t>
            </a:r>
            <a:r>
              <a:rPr lang="en-US" altLang="zh-CN" dirty="0"/>
              <a:t>(</a:t>
            </a:r>
            <a:r>
              <a:rPr lang="zh-CN" altLang="en-US" dirty="0"/>
              <a:t>弗罗贝尼乌斯</a:t>
            </a:r>
            <a:r>
              <a:rPr lang="en-US" altLang="zh-CN" dirty="0"/>
              <a:t>) norm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(Matrix norm)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849C20-33A5-442D-955C-E53F5449C7D9}"/>
                  </a:ext>
                </a:extLst>
              </p:cNvPr>
              <p:cNvSpPr txBox="1"/>
              <p:nvPr/>
            </p:nvSpPr>
            <p:spPr>
              <a:xfrm>
                <a:off x="1755780" y="1797946"/>
                <a:ext cx="1383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849C20-33A5-442D-955C-E53F5449C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80" y="1797946"/>
                <a:ext cx="1383969" cy="276999"/>
              </a:xfrm>
              <a:prstGeom prst="rect">
                <a:avLst/>
              </a:prstGeom>
              <a:blipFill>
                <a:blip r:embed="rId4"/>
                <a:stretch>
                  <a:fillRect l="-3524" t="-11111" r="-6167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75002C-2339-4399-BBBD-EDA392D47DCE}"/>
                  </a:ext>
                </a:extLst>
              </p:cNvPr>
              <p:cNvSpPr txBox="1"/>
              <p:nvPr/>
            </p:nvSpPr>
            <p:spPr>
              <a:xfrm>
                <a:off x="1221780" y="2670495"/>
                <a:ext cx="244425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975002C-2339-4399-BBBD-EDA392D47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80" y="2670495"/>
                <a:ext cx="2444259" cy="414537"/>
              </a:xfrm>
              <a:prstGeom prst="rect">
                <a:avLst/>
              </a:prstGeom>
              <a:blipFill>
                <a:blip r:embed="rId5"/>
                <a:stretch>
                  <a:fillRect l="-1746"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28A59BD-2984-4308-80B4-10EB56A80983}"/>
                  </a:ext>
                </a:extLst>
              </p:cNvPr>
              <p:cNvSpPr txBox="1"/>
              <p:nvPr/>
            </p:nvSpPr>
            <p:spPr>
              <a:xfrm>
                <a:off x="395547" y="3098803"/>
                <a:ext cx="4176453" cy="1486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||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28A59BD-2984-4308-80B4-10EB56A80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7" y="3098803"/>
                <a:ext cx="4176453" cy="1486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588DE9B4-CD7B-4D79-82F5-98E9EDBEC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992"/>
          <a:stretch/>
        </p:blipFill>
        <p:spPr>
          <a:xfrm>
            <a:off x="980054" y="5506397"/>
            <a:ext cx="2984102" cy="57231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DFA6DF5-6D60-48C5-BCE6-AE253DE088A1}"/>
              </a:ext>
            </a:extLst>
          </p:cNvPr>
          <p:cNvSpPr txBox="1"/>
          <p:nvPr/>
        </p:nvSpPr>
        <p:spPr>
          <a:xfrm>
            <a:off x="4568788" y="3356992"/>
            <a:ext cx="424847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Derivative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/>
              <a:t>DAE tries to make the derivative of the reconstruction function r(x) small around the data 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 a large derivative between the data points to map corrupted points back onto the manifold</a:t>
            </a:r>
          </a:p>
        </p:txBody>
      </p:sp>
    </p:spTree>
    <p:extLst>
      <p:ext uri="{BB962C8B-B14F-4D97-AF65-F5344CB8AC3E}">
        <p14:creationId xmlns:p14="http://schemas.microsoft.com/office/powerpoint/2010/main" val="3242694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Text Retrieval (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Autoencoder VS. LSA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indent="-342900" algn="r" defTabSz="914400">
              <a:lnSpc>
                <a:spcPct val="90000"/>
              </a:lnSpc>
              <a:spcBef>
                <a:spcPct val="20000"/>
              </a:spcBef>
              <a:buClr>
                <a:srgbClr val="66FFFF"/>
              </a:buClr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55C7C55-5046-483F-A804-92843F31119B}"/>
              </a:ext>
            </a:extLst>
          </p:cNvPr>
          <p:cNvSpPr txBox="1"/>
          <p:nvPr/>
        </p:nvSpPr>
        <p:spPr>
          <a:xfrm>
            <a:off x="323528" y="1293890"/>
            <a:ext cx="424847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Vector Space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Encode a text into a vector with low dimension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EEC4C65-DBD0-4E75-8317-881D2EDB9C3D}"/>
              </a:ext>
            </a:extLst>
          </p:cNvPr>
          <p:cNvGrpSpPr/>
          <p:nvPr/>
        </p:nvGrpSpPr>
        <p:grpSpPr>
          <a:xfrm>
            <a:off x="544307" y="3086539"/>
            <a:ext cx="3806912" cy="3145012"/>
            <a:chOff x="898161" y="2967992"/>
            <a:chExt cx="3806912" cy="3145012"/>
          </a:xfrm>
        </p:grpSpPr>
        <p:cxnSp>
          <p:nvCxnSpPr>
            <p:cNvPr id="25" name="直線單箭頭接點 57">
              <a:extLst>
                <a:ext uri="{FF2B5EF4-FFF2-40B4-BE49-F238E27FC236}">
                  <a16:creationId xmlns:a16="http://schemas.microsoft.com/office/drawing/2014/main" id="{D393E1C9-5280-462B-A769-EF3FE79E0AA5}"/>
                </a:ext>
              </a:extLst>
            </p:cNvPr>
            <p:cNvCxnSpPr/>
            <p:nvPr/>
          </p:nvCxnSpPr>
          <p:spPr>
            <a:xfrm>
              <a:off x="898161" y="5929913"/>
              <a:ext cx="38069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58">
              <a:extLst>
                <a:ext uri="{FF2B5EF4-FFF2-40B4-BE49-F238E27FC236}">
                  <a16:creationId xmlns:a16="http://schemas.microsoft.com/office/drawing/2014/main" id="{A96F7789-C48E-4FBB-9A96-34137AAC590A}"/>
                </a:ext>
              </a:extLst>
            </p:cNvPr>
            <p:cNvCxnSpPr/>
            <p:nvPr/>
          </p:nvCxnSpPr>
          <p:spPr>
            <a:xfrm flipV="1">
              <a:off x="1080912" y="2967992"/>
              <a:ext cx="0" cy="31450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59">
              <a:extLst>
                <a:ext uri="{FF2B5EF4-FFF2-40B4-BE49-F238E27FC236}">
                  <a16:creationId xmlns:a16="http://schemas.microsoft.com/office/drawing/2014/main" id="{ED8CF639-0E44-40D3-95D0-682E580D3EDE}"/>
                </a:ext>
              </a:extLst>
            </p:cNvPr>
            <p:cNvCxnSpPr>
              <a:endCxn id="35" idx="3"/>
            </p:cNvCxnSpPr>
            <p:nvPr/>
          </p:nvCxnSpPr>
          <p:spPr>
            <a:xfrm flipV="1">
              <a:off x="1112578" y="4071305"/>
              <a:ext cx="466951" cy="1839200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60">
              <a:extLst>
                <a:ext uri="{FF2B5EF4-FFF2-40B4-BE49-F238E27FC236}">
                  <a16:creationId xmlns:a16="http://schemas.microsoft.com/office/drawing/2014/main" id="{375A88F4-56C5-4800-B014-7BF449771225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1085449" y="5467372"/>
              <a:ext cx="1818180" cy="468923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61">
              <a:extLst>
                <a:ext uri="{FF2B5EF4-FFF2-40B4-BE49-F238E27FC236}">
                  <a16:creationId xmlns:a16="http://schemas.microsoft.com/office/drawing/2014/main" id="{9F7333EF-00B2-4F95-925B-AA929DB15F2D}"/>
                </a:ext>
              </a:extLst>
            </p:cNvPr>
            <p:cNvCxnSpPr/>
            <p:nvPr/>
          </p:nvCxnSpPr>
          <p:spPr>
            <a:xfrm flipV="1">
              <a:off x="1085449" y="5689670"/>
              <a:ext cx="3181223" cy="218344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62">
              <a:extLst>
                <a:ext uri="{FF2B5EF4-FFF2-40B4-BE49-F238E27FC236}">
                  <a16:creationId xmlns:a16="http://schemas.microsoft.com/office/drawing/2014/main" id="{983FA538-5AD4-4F80-94C4-39CD7DFAFAC6}"/>
                </a:ext>
              </a:extLst>
            </p:cNvPr>
            <p:cNvCxnSpPr>
              <a:endCxn id="34" idx="2"/>
            </p:cNvCxnSpPr>
            <p:nvPr/>
          </p:nvCxnSpPr>
          <p:spPr>
            <a:xfrm flipV="1">
              <a:off x="1117114" y="4201076"/>
              <a:ext cx="2837124" cy="1728837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橢圓 63">
              <a:extLst>
                <a:ext uri="{FF2B5EF4-FFF2-40B4-BE49-F238E27FC236}">
                  <a16:creationId xmlns:a16="http://schemas.microsoft.com/office/drawing/2014/main" id="{8E4FB4B9-D29E-43BA-A18D-1386C564DA33}"/>
                </a:ext>
              </a:extLst>
            </p:cNvPr>
            <p:cNvSpPr/>
            <p:nvPr/>
          </p:nvSpPr>
          <p:spPr>
            <a:xfrm>
              <a:off x="3196633" y="3896814"/>
              <a:ext cx="154745" cy="15474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64">
              <a:extLst>
                <a:ext uri="{FF2B5EF4-FFF2-40B4-BE49-F238E27FC236}">
                  <a16:creationId xmlns:a16="http://schemas.microsoft.com/office/drawing/2014/main" id="{6F038BE0-712C-4F23-AE27-CED752E9F01A}"/>
                </a:ext>
              </a:extLst>
            </p:cNvPr>
            <p:cNvSpPr/>
            <p:nvPr/>
          </p:nvSpPr>
          <p:spPr>
            <a:xfrm>
              <a:off x="2307448" y="3147527"/>
              <a:ext cx="154745" cy="15474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65">
              <a:extLst>
                <a:ext uri="{FF2B5EF4-FFF2-40B4-BE49-F238E27FC236}">
                  <a16:creationId xmlns:a16="http://schemas.microsoft.com/office/drawing/2014/main" id="{77C2161F-8072-40E5-BAC3-1ECC0CA6BA37}"/>
                </a:ext>
              </a:extLst>
            </p:cNvPr>
            <p:cNvSpPr/>
            <p:nvPr/>
          </p:nvSpPr>
          <p:spPr>
            <a:xfrm>
              <a:off x="2563408" y="4178596"/>
              <a:ext cx="154745" cy="15474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66">
              <a:extLst>
                <a:ext uri="{FF2B5EF4-FFF2-40B4-BE49-F238E27FC236}">
                  <a16:creationId xmlns:a16="http://schemas.microsoft.com/office/drawing/2014/main" id="{BA98B719-9BB8-4604-B769-F79E4EA370FA}"/>
                </a:ext>
              </a:extLst>
            </p:cNvPr>
            <p:cNvSpPr/>
            <p:nvPr/>
          </p:nvSpPr>
          <p:spPr>
            <a:xfrm>
              <a:off x="3954238" y="4123703"/>
              <a:ext cx="154745" cy="15474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67">
              <a:extLst>
                <a:ext uri="{FF2B5EF4-FFF2-40B4-BE49-F238E27FC236}">
                  <a16:creationId xmlns:a16="http://schemas.microsoft.com/office/drawing/2014/main" id="{AC385B43-B267-4EB8-97BD-DFAB0D480E1A}"/>
                </a:ext>
              </a:extLst>
            </p:cNvPr>
            <p:cNvSpPr/>
            <p:nvPr/>
          </p:nvSpPr>
          <p:spPr>
            <a:xfrm>
              <a:off x="1556867" y="3939222"/>
              <a:ext cx="154745" cy="15474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68">
              <a:extLst>
                <a:ext uri="{FF2B5EF4-FFF2-40B4-BE49-F238E27FC236}">
                  <a16:creationId xmlns:a16="http://schemas.microsoft.com/office/drawing/2014/main" id="{BC14EF3D-DB75-4386-ACD8-3144341990E4}"/>
                </a:ext>
              </a:extLst>
            </p:cNvPr>
            <p:cNvSpPr/>
            <p:nvPr/>
          </p:nvSpPr>
          <p:spPr>
            <a:xfrm>
              <a:off x="2903629" y="5389999"/>
              <a:ext cx="154745" cy="15474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69">
              <a:extLst>
                <a:ext uri="{FF2B5EF4-FFF2-40B4-BE49-F238E27FC236}">
                  <a16:creationId xmlns:a16="http://schemas.microsoft.com/office/drawing/2014/main" id="{6652B16A-501B-4327-971A-8A8674A03D91}"/>
                </a:ext>
              </a:extLst>
            </p:cNvPr>
            <p:cNvSpPr/>
            <p:nvPr/>
          </p:nvSpPr>
          <p:spPr>
            <a:xfrm>
              <a:off x="4288541" y="5606251"/>
              <a:ext cx="154745" cy="15474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接點 70">
              <a:extLst>
                <a:ext uri="{FF2B5EF4-FFF2-40B4-BE49-F238E27FC236}">
                  <a16:creationId xmlns:a16="http://schemas.microsoft.com/office/drawing/2014/main" id="{AFF9983D-D0A0-4E32-AC51-B6C0963A243A}"/>
                </a:ext>
              </a:extLst>
            </p:cNvPr>
            <p:cNvCxnSpPr/>
            <p:nvPr/>
          </p:nvCxnSpPr>
          <p:spPr>
            <a:xfrm flipV="1">
              <a:off x="1134259" y="3337412"/>
              <a:ext cx="1173189" cy="2573093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71">
              <a:extLst>
                <a:ext uri="{FF2B5EF4-FFF2-40B4-BE49-F238E27FC236}">
                  <a16:creationId xmlns:a16="http://schemas.microsoft.com/office/drawing/2014/main" id="{CB014E97-8A99-4DE7-B832-43DE5A664B06}"/>
                </a:ext>
              </a:extLst>
            </p:cNvPr>
            <p:cNvCxnSpPr>
              <a:endCxn id="33" idx="3"/>
            </p:cNvCxnSpPr>
            <p:nvPr/>
          </p:nvCxnSpPr>
          <p:spPr>
            <a:xfrm flipV="1">
              <a:off x="1114609" y="4310679"/>
              <a:ext cx="1471461" cy="1619234"/>
            </a:xfrm>
            <a:prstGeom prst="line">
              <a:avLst/>
            </a:prstGeom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72">
              <a:extLst>
                <a:ext uri="{FF2B5EF4-FFF2-40B4-BE49-F238E27FC236}">
                  <a16:creationId xmlns:a16="http://schemas.microsoft.com/office/drawing/2014/main" id="{646F734A-FD43-432B-B288-8DADA07D23DA}"/>
                </a:ext>
              </a:extLst>
            </p:cNvPr>
            <p:cNvCxnSpPr>
              <a:endCxn id="31" idx="3"/>
            </p:cNvCxnSpPr>
            <p:nvPr/>
          </p:nvCxnSpPr>
          <p:spPr>
            <a:xfrm flipV="1">
              <a:off x="1114608" y="4028897"/>
              <a:ext cx="2104687" cy="188160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75">
              <a:extLst>
                <a:ext uri="{FF2B5EF4-FFF2-40B4-BE49-F238E27FC236}">
                  <a16:creationId xmlns:a16="http://schemas.microsoft.com/office/drawing/2014/main" id="{2126079A-2778-42D6-B8DE-C175275B3F14}"/>
                </a:ext>
              </a:extLst>
            </p:cNvPr>
            <p:cNvSpPr txBox="1"/>
            <p:nvPr/>
          </p:nvSpPr>
          <p:spPr>
            <a:xfrm>
              <a:off x="2776767" y="4927813"/>
              <a:ext cx="148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document</a:t>
              </a:r>
              <a:endParaRPr lang="zh-TW" altLang="en-US" dirty="0"/>
            </a:p>
          </p:txBody>
        </p:sp>
        <p:sp>
          <p:nvSpPr>
            <p:cNvPr id="42" name="文字方塊 76">
              <a:extLst>
                <a:ext uri="{FF2B5EF4-FFF2-40B4-BE49-F238E27FC236}">
                  <a16:creationId xmlns:a16="http://schemas.microsoft.com/office/drawing/2014/main" id="{FBB00165-FC2A-4C94-ADCB-B47940941761}"/>
                </a:ext>
              </a:extLst>
            </p:cNvPr>
            <p:cNvSpPr txBox="1"/>
            <p:nvPr/>
          </p:nvSpPr>
          <p:spPr>
            <a:xfrm>
              <a:off x="2563408" y="3464292"/>
              <a:ext cx="148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query</a:t>
              </a:r>
              <a:endParaRPr lang="zh-TW" altLang="en-US" dirty="0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7D10F47-E01A-41BB-943E-B38C51EA1E9A}"/>
              </a:ext>
            </a:extLst>
          </p:cNvPr>
          <p:cNvGrpSpPr/>
          <p:nvPr/>
        </p:nvGrpSpPr>
        <p:grpSpPr>
          <a:xfrm>
            <a:off x="5867219" y="3123407"/>
            <a:ext cx="1718146" cy="3108147"/>
            <a:chOff x="6019460" y="2843942"/>
            <a:chExt cx="1718146" cy="3108147"/>
          </a:xfrm>
        </p:grpSpPr>
        <p:grpSp>
          <p:nvGrpSpPr>
            <p:cNvPr id="44" name="群組 25">
              <a:extLst>
                <a:ext uri="{FF2B5EF4-FFF2-40B4-BE49-F238E27FC236}">
                  <a16:creationId xmlns:a16="http://schemas.microsoft.com/office/drawing/2014/main" id="{43952779-5BED-49C5-92B6-539D3DAB3648}"/>
                </a:ext>
              </a:extLst>
            </p:cNvPr>
            <p:cNvGrpSpPr/>
            <p:nvPr/>
          </p:nvGrpSpPr>
          <p:grpSpPr>
            <a:xfrm>
              <a:off x="6019460" y="2843942"/>
              <a:ext cx="1519641" cy="3108147"/>
              <a:chOff x="2701219" y="2523404"/>
              <a:chExt cx="1519641" cy="3108147"/>
            </a:xfrm>
          </p:grpSpPr>
          <p:grpSp>
            <p:nvGrpSpPr>
              <p:cNvPr id="45" name="群組 17">
                <a:extLst>
                  <a:ext uri="{FF2B5EF4-FFF2-40B4-BE49-F238E27FC236}">
                    <a16:creationId xmlns:a16="http://schemas.microsoft.com/office/drawing/2014/main" id="{7C0BC377-C9F8-4B36-B632-BAAFEE87ADDB}"/>
                  </a:ext>
                </a:extLst>
              </p:cNvPr>
              <p:cNvGrpSpPr/>
              <p:nvPr/>
            </p:nvGrpSpPr>
            <p:grpSpPr>
              <a:xfrm>
                <a:off x="3640000" y="2523404"/>
                <a:ext cx="580860" cy="3108147"/>
                <a:chOff x="5573899" y="1757768"/>
                <a:chExt cx="580860" cy="3108147"/>
              </a:xfrm>
            </p:grpSpPr>
            <p:grpSp>
              <p:nvGrpSpPr>
                <p:cNvPr id="53" name="群組 8">
                  <a:extLst>
                    <a:ext uri="{FF2B5EF4-FFF2-40B4-BE49-F238E27FC236}">
                      <a16:creationId xmlns:a16="http://schemas.microsoft.com/office/drawing/2014/main" id="{4EAA4529-5728-42ED-92CB-4A8614A4F432}"/>
                    </a:ext>
                  </a:extLst>
                </p:cNvPr>
                <p:cNvGrpSpPr/>
                <p:nvPr/>
              </p:nvGrpSpPr>
              <p:grpSpPr>
                <a:xfrm>
                  <a:off x="5573899" y="1757768"/>
                  <a:ext cx="580860" cy="3108147"/>
                  <a:chOff x="5720499" y="4355528"/>
                  <a:chExt cx="580860" cy="3108147"/>
                </a:xfrm>
              </p:grpSpPr>
              <p:grpSp>
                <p:nvGrpSpPr>
                  <p:cNvPr id="56" name="群組 9">
                    <a:extLst>
                      <a:ext uri="{FF2B5EF4-FFF2-40B4-BE49-F238E27FC236}">
                        <a16:creationId xmlns:a16="http://schemas.microsoft.com/office/drawing/2014/main" id="{0F50C4A0-75EE-4190-A7B1-840E04EAC14D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456855" y="5619172"/>
                    <a:ext cx="3108147" cy="580860"/>
                    <a:chOff x="-1832609" y="4515986"/>
                    <a:chExt cx="4854734" cy="907268"/>
                  </a:xfrm>
                </p:grpSpPr>
                <p:sp>
                  <p:nvSpPr>
                    <p:cNvPr id="58" name="矩形 57">
                      <a:extLst>
                        <a:ext uri="{FF2B5EF4-FFF2-40B4-BE49-F238E27FC236}">
                          <a16:creationId xmlns:a16="http://schemas.microsoft.com/office/drawing/2014/main" id="{90A8D62A-7A22-496D-8A01-B224CEB7E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832609" y="4713637"/>
                      <a:ext cx="4854734" cy="709617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9" name="橢圓 12">
                      <a:extLst>
                        <a:ext uri="{FF2B5EF4-FFF2-40B4-BE49-F238E27FC236}">
                          <a16:creationId xmlns:a16="http://schemas.microsoft.com/office/drawing/2014/main" id="{90B2C481-8FA6-4C55-B7C2-F4E1986D2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671298" y="4820782"/>
                      <a:ext cx="495300" cy="495300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0" name="橢圓 13">
                      <a:extLst>
                        <a:ext uri="{FF2B5EF4-FFF2-40B4-BE49-F238E27FC236}">
                          <a16:creationId xmlns:a16="http://schemas.microsoft.com/office/drawing/2014/main" id="{4DC5FECA-79C3-4D10-B550-D3D6EEA60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966448" y="4820782"/>
                      <a:ext cx="495300" cy="495300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61" name="文字方塊 14">
                      <a:extLst>
                        <a:ext uri="{FF2B5EF4-FFF2-40B4-BE49-F238E27FC236}">
                          <a16:creationId xmlns:a16="http://schemas.microsoft.com/office/drawing/2014/main" id="{3A194B4E-045F-4622-A5CE-A43B48CFBA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9576" y="4515986"/>
                      <a:ext cx="662543" cy="8172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800" b="1" dirty="0"/>
                        <a:t>…</a:t>
                      </a:r>
                      <a:endParaRPr lang="zh-TW" altLang="en-US" sz="2800" b="1" dirty="0"/>
                    </a:p>
                  </p:txBody>
                </p:sp>
              </p:grpSp>
              <p:sp>
                <p:nvSpPr>
                  <p:cNvPr id="57" name="橢圓 10">
                    <a:extLst>
                      <a:ext uri="{FF2B5EF4-FFF2-40B4-BE49-F238E27FC236}">
                        <a16:creationId xmlns:a16="http://schemas.microsoft.com/office/drawing/2014/main" id="{4D50B4CE-C3F5-4544-B245-5F3EDCA991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789104" y="5354358"/>
                    <a:ext cx="317106" cy="317107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54" name="橢圓 15">
                  <a:extLst>
                    <a:ext uri="{FF2B5EF4-FFF2-40B4-BE49-F238E27FC236}">
                      <a16:creationId xmlns:a16="http://schemas.microsoft.com/office/drawing/2014/main" id="{AD2BDF71-4686-4BE2-8FB0-0F2496D4F1D0}"/>
                    </a:ext>
                  </a:extLst>
                </p:cNvPr>
                <p:cNvSpPr/>
                <p:nvPr/>
              </p:nvSpPr>
              <p:spPr>
                <a:xfrm rot="5400000">
                  <a:off x="5642504" y="3213561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5" name="橢圓 16">
                  <a:extLst>
                    <a:ext uri="{FF2B5EF4-FFF2-40B4-BE49-F238E27FC236}">
                      <a16:creationId xmlns:a16="http://schemas.microsoft.com/office/drawing/2014/main" id="{DE175565-95CF-4ED7-B61D-64BC5B9B3AF7}"/>
                    </a:ext>
                  </a:extLst>
                </p:cNvPr>
                <p:cNvSpPr/>
                <p:nvPr/>
              </p:nvSpPr>
              <p:spPr>
                <a:xfrm rot="5400000">
                  <a:off x="5649614" y="3672267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6" name="文字方塊 18">
                <a:extLst>
                  <a:ext uri="{FF2B5EF4-FFF2-40B4-BE49-F238E27FC236}">
                    <a16:creationId xmlns:a16="http://schemas.microsoft.com/office/drawing/2014/main" id="{3C97A23F-56F9-4E50-8AF4-AE2C0AF267AD}"/>
                  </a:ext>
                </a:extLst>
              </p:cNvPr>
              <p:cNvSpPr txBox="1"/>
              <p:nvPr/>
            </p:nvSpPr>
            <p:spPr>
              <a:xfrm>
                <a:off x="2911156" y="2523404"/>
                <a:ext cx="740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this </a:t>
                </a:r>
                <a:endParaRPr lang="zh-TW" altLang="en-US" sz="2400" dirty="0"/>
              </a:p>
            </p:txBody>
          </p:sp>
          <p:sp>
            <p:nvSpPr>
              <p:cNvPr id="47" name="文字方塊 19">
                <a:extLst>
                  <a:ext uri="{FF2B5EF4-FFF2-40B4-BE49-F238E27FC236}">
                    <a16:creationId xmlns:a16="http://schemas.microsoft.com/office/drawing/2014/main" id="{96F9C1ED-0E00-4D88-9B3E-03D118F1C191}"/>
                  </a:ext>
                </a:extLst>
              </p:cNvPr>
              <p:cNvSpPr txBox="1"/>
              <p:nvPr/>
            </p:nvSpPr>
            <p:spPr>
              <a:xfrm>
                <a:off x="2899367" y="2943786"/>
                <a:ext cx="740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is</a:t>
                </a:r>
                <a:endParaRPr lang="zh-TW" altLang="en-US" sz="2400" dirty="0"/>
              </a:p>
            </p:txBody>
          </p:sp>
          <p:sp>
            <p:nvSpPr>
              <p:cNvPr id="48" name="文字方塊 20">
                <a:extLst>
                  <a:ext uri="{FF2B5EF4-FFF2-40B4-BE49-F238E27FC236}">
                    <a16:creationId xmlns:a16="http://schemas.microsoft.com/office/drawing/2014/main" id="{D9152E7A-5F3E-4C33-AF95-E286DC3CDA2B}"/>
                  </a:ext>
                </a:extLst>
              </p:cNvPr>
              <p:cNvSpPr txBox="1"/>
              <p:nvPr/>
            </p:nvSpPr>
            <p:spPr>
              <a:xfrm>
                <a:off x="2927976" y="3412617"/>
                <a:ext cx="740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a</a:t>
                </a:r>
                <a:endParaRPr lang="zh-TW" altLang="en-US" sz="2400" dirty="0"/>
              </a:p>
            </p:txBody>
          </p:sp>
          <p:sp>
            <p:nvSpPr>
              <p:cNvPr id="49" name="文字方塊 21">
                <a:extLst>
                  <a:ext uri="{FF2B5EF4-FFF2-40B4-BE49-F238E27FC236}">
                    <a16:creationId xmlns:a16="http://schemas.microsoft.com/office/drawing/2014/main" id="{C40FE8DC-483B-46D4-8827-F8FECB4ABD66}"/>
                  </a:ext>
                </a:extLst>
              </p:cNvPr>
              <p:cNvSpPr txBox="1"/>
              <p:nvPr/>
            </p:nvSpPr>
            <p:spPr>
              <a:xfrm>
                <a:off x="2933873" y="3870722"/>
                <a:ext cx="740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an</a:t>
                </a:r>
                <a:endParaRPr lang="zh-TW" altLang="en-US" sz="2400" dirty="0"/>
              </a:p>
            </p:txBody>
          </p:sp>
          <p:sp>
            <p:nvSpPr>
              <p:cNvPr id="50" name="橢圓 22">
                <a:extLst>
                  <a:ext uri="{FF2B5EF4-FFF2-40B4-BE49-F238E27FC236}">
                    <a16:creationId xmlns:a16="http://schemas.microsoft.com/office/drawing/2014/main" id="{12B08683-33AD-4E82-8817-45EE0569327C}"/>
                  </a:ext>
                </a:extLst>
              </p:cNvPr>
              <p:cNvSpPr/>
              <p:nvPr/>
            </p:nvSpPr>
            <p:spPr>
              <a:xfrm rot="5400000">
                <a:off x="3720703" y="488121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23">
                <a:extLst>
                  <a:ext uri="{FF2B5EF4-FFF2-40B4-BE49-F238E27FC236}">
                    <a16:creationId xmlns:a16="http://schemas.microsoft.com/office/drawing/2014/main" id="{B47F05CF-C343-4AD0-B684-EB0A002ABB8D}"/>
                  </a:ext>
                </a:extLst>
              </p:cNvPr>
              <p:cNvSpPr txBox="1"/>
              <p:nvPr/>
            </p:nvSpPr>
            <p:spPr>
              <a:xfrm>
                <a:off x="2706999" y="4353976"/>
                <a:ext cx="973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apple</a:t>
                </a:r>
                <a:endParaRPr lang="zh-TW" altLang="en-US" sz="2400" dirty="0"/>
              </a:p>
            </p:txBody>
          </p:sp>
          <p:sp>
            <p:nvSpPr>
              <p:cNvPr id="52" name="文字方塊 24">
                <a:extLst>
                  <a:ext uri="{FF2B5EF4-FFF2-40B4-BE49-F238E27FC236}">
                    <a16:creationId xmlns:a16="http://schemas.microsoft.com/office/drawing/2014/main" id="{A6BE7F5C-2795-4CEB-ADB7-9F5828C0CD11}"/>
                  </a:ext>
                </a:extLst>
              </p:cNvPr>
              <p:cNvSpPr txBox="1"/>
              <p:nvPr/>
            </p:nvSpPr>
            <p:spPr>
              <a:xfrm>
                <a:off x="2701219" y="4782465"/>
                <a:ext cx="973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pen</a:t>
                </a:r>
                <a:endParaRPr lang="zh-TW" altLang="en-US" sz="2400" dirty="0"/>
              </a:p>
            </p:txBody>
          </p:sp>
        </p:grpSp>
        <p:sp>
          <p:nvSpPr>
            <p:cNvPr id="62" name="文字方塊 44">
              <a:extLst>
                <a:ext uri="{FF2B5EF4-FFF2-40B4-BE49-F238E27FC236}">
                  <a16:creationId xmlns:a16="http://schemas.microsoft.com/office/drawing/2014/main" id="{53017E43-077A-4697-BE37-915A15806D89}"/>
                </a:ext>
              </a:extLst>
            </p:cNvPr>
            <p:cNvSpPr txBox="1"/>
            <p:nvPr/>
          </p:nvSpPr>
          <p:spPr>
            <a:xfrm>
              <a:off x="7424348" y="2874939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63" name="文字方塊 45">
              <a:extLst>
                <a:ext uri="{FF2B5EF4-FFF2-40B4-BE49-F238E27FC236}">
                  <a16:creationId xmlns:a16="http://schemas.microsoft.com/office/drawing/2014/main" id="{4E41E5BC-48F5-4A26-922E-0C1487F3CC69}"/>
                </a:ext>
              </a:extLst>
            </p:cNvPr>
            <p:cNvSpPr txBox="1"/>
            <p:nvPr/>
          </p:nvSpPr>
          <p:spPr>
            <a:xfrm>
              <a:off x="7424348" y="3324906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64" name="文字方塊 46">
              <a:extLst>
                <a:ext uri="{FF2B5EF4-FFF2-40B4-BE49-F238E27FC236}">
                  <a16:creationId xmlns:a16="http://schemas.microsoft.com/office/drawing/2014/main" id="{BA0F2F68-6534-43A0-9C7C-AB61DA81902D}"/>
                </a:ext>
              </a:extLst>
            </p:cNvPr>
            <p:cNvSpPr txBox="1"/>
            <p:nvPr/>
          </p:nvSpPr>
          <p:spPr>
            <a:xfrm>
              <a:off x="7424348" y="377110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65" name="文字方塊 47">
              <a:extLst>
                <a:ext uri="{FF2B5EF4-FFF2-40B4-BE49-F238E27FC236}">
                  <a16:creationId xmlns:a16="http://schemas.microsoft.com/office/drawing/2014/main" id="{B02A074B-A88F-49B6-A0A6-8E6C56122A2F}"/>
                </a:ext>
              </a:extLst>
            </p:cNvPr>
            <p:cNvSpPr txBox="1"/>
            <p:nvPr/>
          </p:nvSpPr>
          <p:spPr>
            <a:xfrm>
              <a:off x="7424348" y="4192314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66" name="文字方塊 48">
              <a:extLst>
                <a:ext uri="{FF2B5EF4-FFF2-40B4-BE49-F238E27FC236}">
                  <a16:creationId xmlns:a16="http://schemas.microsoft.com/office/drawing/2014/main" id="{E7790DB9-16DE-4B9B-B9F3-BC043A2B1D73}"/>
                </a:ext>
              </a:extLst>
            </p:cNvPr>
            <p:cNvSpPr txBox="1"/>
            <p:nvPr/>
          </p:nvSpPr>
          <p:spPr>
            <a:xfrm>
              <a:off x="7432806" y="4657834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67" name="文字方塊 49">
              <a:extLst>
                <a:ext uri="{FF2B5EF4-FFF2-40B4-BE49-F238E27FC236}">
                  <a16:creationId xmlns:a16="http://schemas.microsoft.com/office/drawing/2014/main" id="{3E61888F-0F35-47D7-874E-5ADA90ABFD75}"/>
                </a:ext>
              </a:extLst>
            </p:cNvPr>
            <p:cNvSpPr txBox="1"/>
            <p:nvPr/>
          </p:nvSpPr>
          <p:spPr>
            <a:xfrm>
              <a:off x="7432806" y="5106692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8418085A-F4D4-441B-8D10-C172FE4FBBB9}"/>
              </a:ext>
            </a:extLst>
          </p:cNvPr>
          <p:cNvSpPr txBox="1"/>
          <p:nvPr/>
        </p:nvSpPr>
        <p:spPr>
          <a:xfrm>
            <a:off x="4568788" y="1294994"/>
            <a:ext cx="424847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Bag-of-word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/>
              <a:t>Word string: </a:t>
            </a:r>
            <a:r>
              <a:rPr lang="en-US" altLang="zh-CN" dirty="0"/>
              <a:t> </a:t>
            </a:r>
            <a:r>
              <a:rPr lang="en-US" altLang="zh-TW" sz="1800" dirty="0"/>
              <a:t>“This is an apple”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Semantics are not considered: independent between words</a:t>
            </a:r>
          </a:p>
        </p:txBody>
      </p:sp>
    </p:spTree>
    <p:extLst>
      <p:ext uri="{BB962C8B-B14F-4D97-AF65-F5344CB8AC3E}">
        <p14:creationId xmlns:p14="http://schemas.microsoft.com/office/powerpoint/2010/main" val="3786287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Text Retrieval (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Autoencoder VS. LSA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indent="-342900" algn="r" defTabSz="914400">
              <a:lnSpc>
                <a:spcPct val="90000"/>
              </a:lnSpc>
              <a:spcBef>
                <a:spcPct val="20000"/>
              </a:spcBef>
              <a:buClr>
                <a:srgbClr val="66FFFF"/>
              </a:buClr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33FCC30-E9A0-478F-A264-E62F3D6B9C54}"/>
              </a:ext>
            </a:extLst>
          </p:cNvPr>
          <p:cNvSpPr txBox="1"/>
          <p:nvPr/>
        </p:nvSpPr>
        <p:spPr>
          <a:xfrm>
            <a:off x="323528" y="1293890"/>
            <a:ext cx="424847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/>
              <a:t>Use Autoencoder to consider semantics in </a:t>
            </a:r>
            <a:r>
              <a:rPr lang="en-US" altLang="zh-CN" dirty="0"/>
              <a:t>Bag-of-word(</a:t>
            </a:r>
            <a:r>
              <a:rPr lang="en-US" altLang="zh-TW" dirty="0">
                <a:latin typeface="Calibri" panose="020F0502020204030204" pitchFamily="34" charset="0"/>
                <a:ea typeface="新細明體" panose="02020500000000000000" pitchFamily="18" charset="-120"/>
              </a:rPr>
              <a:t>document or query</a:t>
            </a:r>
            <a:r>
              <a:rPr lang="en-US" altLang="zh-CN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documents talking about the same thing will have close code.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BD2638-FFAB-4060-AC34-F0FA22740B36}"/>
              </a:ext>
            </a:extLst>
          </p:cNvPr>
          <p:cNvGrpSpPr/>
          <p:nvPr/>
        </p:nvGrpSpPr>
        <p:grpSpPr>
          <a:xfrm>
            <a:off x="1403648" y="2869786"/>
            <a:ext cx="3090230" cy="3486564"/>
            <a:chOff x="328067" y="2317598"/>
            <a:chExt cx="3545828" cy="4000594"/>
          </a:xfrm>
        </p:grpSpPr>
        <p:grpSp>
          <p:nvGrpSpPr>
            <p:cNvPr id="72" name="群組 9">
              <a:extLst>
                <a:ext uri="{FF2B5EF4-FFF2-40B4-BE49-F238E27FC236}">
                  <a16:creationId xmlns:a16="http://schemas.microsoft.com/office/drawing/2014/main" id="{4EFEC508-5CCA-4843-82EF-0C12B29D3346}"/>
                </a:ext>
              </a:extLst>
            </p:cNvPr>
            <p:cNvGrpSpPr/>
            <p:nvPr/>
          </p:nvGrpSpPr>
          <p:grpSpPr>
            <a:xfrm rot="5400000">
              <a:off x="2330096" y="4540314"/>
              <a:ext cx="367299" cy="2256207"/>
              <a:chOff x="3640000" y="2523406"/>
              <a:chExt cx="454318" cy="2790736"/>
            </a:xfrm>
          </p:grpSpPr>
          <p:grpSp>
            <p:nvGrpSpPr>
              <p:cNvPr id="73" name="群組 10">
                <a:extLst>
                  <a:ext uri="{FF2B5EF4-FFF2-40B4-BE49-F238E27FC236}">
                    <a16:creationId xmlns:a16="http://schemas.microsoft.com/office/drawing/2014/main" id="{6A5DBD07-1DE1-403B-B5D6-B4755A1302CC}"/>
                  </a:ext>
                </a:extLst>
              </p:cNvPr>
              <p:cNvGrpSpPr/>
              <p:nvPr/>
            </p:nvGrpSpPr>
            <p:grpSpPr>
              <a:xfrm>
                <a:off x="3640000" y="2523406"/>
                <a:ext cx="454318" cy="2790736"/>
                <a:chOff x="5573899" y="1757770"/>
                <a:chExt cx="454318" cy="2790736"/>
              </a:xfrm>
            </p:grpSpPr>
            <p:grpSp>
              <p:nvGrpSpPr>
                <p:cNvPr id="75" name="群組 18">
                  <a:extLst>
                    <a:ext uri="{FF2B5EF4-FFF2-40B4-BE49-F238E27FC236}">
                      <a16:creationId xmlns:a16="http://schemas.microsoft.com/office/drawing/2014/main" id="{B41065C0-8FDE-44B7-A092-B0EAA0D89AEE}"/>
                    </a:ext>
                  </a:extLst>
                </p:cNvPr>
                <p:cNvGrpSpPr/>
                <p:nvPr/>
              </p:nvGrpSpPr>
              <p:grpSpPr>
                <a:xfrm>
                  <a:off x="5573899" y="1757770"/>
                  <a:ext cx="454318" cy="2790736"/>
                  <a:chOff x="5720499" y="4355530"/>
                  <a:chExt cx="454318" cy="2790736"/>
                </a:xfrm>
              </p:grpSpPr>
              <p:grpSp>
                <p:nvGrpSpPr>
                  <p:cNvPr id="78" name="群組 21">
                    <a:extLst>
                      <a:ext uri="{FF2B5EF4-FFF2-40B4-BE49-F238E27FC236}">
                        <a16:creationId xmlns:a16="http://schemas.microsoft.com/office/drawing/2014/main" id="{E6F4775D-7531-41E0-ADF6-B9F41D7C42B1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552290" y="5523739"/>
                    <a:ext cx="2790736" cy="454318"/>
                    <a:chOff x="-1832607" y="4713636"/>
                    <a:chExt cx="4358958" cy="709617"/>
                  </a:xfrm>
                </p:grpSpPr>
                <p:sp>
                  <p:nvSpPr>
                    <p:cNvPr id="80" name="矩形 79">
                      <a:extLst>
                        <a:ext uri="{FF2B5EF4-FFF2-40B4-BE49-F238E27FC236}">
                          <a16:creationId xmlns:a16="http://schemas.microsoft.com/office/drawing/2014/main" id="{16D33537-0735-4C2A-838D-8EEFC703D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832607" y="4713636"/>
                      <a:ext cx="4358958" cy="709617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1" name="橢圓 24">
                      <a:extLst>
                        <a:ext uri="{FF2B5EF4-FFF2-40B4-BE49-F238E27FC236}">
                          <a16:creationId xmlns:a16="http://schemas.microsoft.com/office/drawing/2014/main" id="{B8B89F70-B2B7-4B3A-BF62-032EB4CAC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671298" y="4820782"/>
                      <a:ext cx="495300" cy="495300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2" name="橢圓 25">
                      <a:extLst>
                        <a:ext uri="{FF2B5EF4-FFF2-40B4-BE49-F238E27FC236}">
                          <a16:creationId xmlns:a16="http://schemas.microsoft.com/office/drawing/2014/main" id="{8C550847-0CE3-47D5-8947-442C98CA95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966448" y="4820782"/>
                      <a:ext cx="495300" cy="495300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sp>
                <p:nvSpPr>
                  <p:cNvPr id="79" name="橢圓 22">
                    <a:extLst>
                      <a:ext uri="{FF2B5EF4-FFF2-40B4-BE49-F238E27FC236}">
                        <a16:creationId xmlns:a16="http://schemas.microsoft.com/office/drawing/2014/main" id="{31D5190C-6EDA-45A5-97C1-9D182CB22D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789104" y="5354358"/>
                    <a:ext cx="317106" cy="317107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76" name="橢圓 19">
                  <a:extLst>
                    <a:ext uri="{FF2B5EF4-FFF2-40B4-BE49-F238E27FC236}">
                      <a16:creationId xmlns:a16="http://schemas.microsoft.com/office/drawing/2014/main" id="{8F6B6BE5-31E4-4461-9CC3-F1825B0C39BE}"/>
                    </a:ext>
                  </a:extLst>
                </p:cNvPr>
                <p:cNvSpPr/>
                <p:nvPr/>
              </p:nvSpPr>
              <p:spPr>
                <a:xfrm rot="5400000">
                  <a:off x="5642504" y="3213561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20">
                  <a:extLst>
                    <a:ext uri="{FF2B5EF4-FFF2-40B4-BE49-F238E27FC236}">
                      <a16:creationId xmlns:a16="http://schemas.microsoft.com/office/drawing/2014/main" id="{8552D902-747F-4720-89DD-84AD3C519C21}"/>
                    </a:ext>
                  </a:extLst>
                </p:cNvPr>
                <p:cNvSpPr/>
                <p:nvPr/>
              </p:nvSpPr>
              <p:spPr>
                <a:xfrm rot="5400000">
                  <a:off x="5649614" y="3672267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4" name="橢圓 15">
                <a:extLst>
                  <a:ext uri="{FF2B5EF4-FFF2-40B4-BE49-F238E27FC236}">
                    <a16:creationId xmlns:a16="http://schemas.microsoft.com/office/drawing/2014/main" id="{987E2599-6EF2-4E74-A815-CEEB4B4A5F67}"/>
                  </a:ext>
                </a:extLst>
              </p:cNvPr>
              <p:cNvSpPr/>
              <p:nvPr/>
            </p:nvSpPr>
            <p:spPr>
              <a:xfrm rot="5400000">
                <a:off x="3720703" y="488121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F4E4131-A987-4D39-9580-BBE36C213631}"/>
                </a:ext>
              </a:extLst>
            </p:cNvPr>
            <p:cNvSpPr/>
            <p:nvPr/>
          </p:nvSpPr>
          <p:spPr>
            <a:xfrm>
              <a:off x="1602391" y="4772640"/>
              <a:ext cx="1822710" cy="33107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C7957B49-EA79-42E8-8671-3051CFF53ADB}"/>
                </a:ext>
              </a:extLst>
            </p:cNvPr>
            <p:cNvSpPr/>
            <p:nvPr/>
          </p:nvSpPr>
          <p:spPr>
            <a:xfrm>
              <a:off x="1616721" y="4072734"/>
              <a:ext cx="1822710" cy="33107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5BEE4E0-E3A6-4B8D-A61C-E1B5C5D09A12}"/>
                </a:ext>
              </a:extLst>
            </p:cNvPr>
            <p:cNvSpPr/>
            <p:nvPr/>
          </p:nvSpPr>
          <p:spPr>
            <a:xfrm>
              <a:off x="1602391" y="3385594"/>
              <a:ext cx="1822710" cy="33107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6" name="群組 44">
              <a:extLst>
                <a:ext uri="{FF2B5EF4-FFF2-40B4-BE49-F238E27FC236}">
                  <a16:creationId xmlns:a16="http://schemas.microsoft.com/office/drawing/2014/main" id="{6BB6170B-3EA3-4A8C-90A2-67D116D466F2}"/>
                </a:ext>
              </a:extLst>
            </p:cNvPr>
            <p:cNvGrpSpPr/>
            <p:nvPr/>
          </p:nvGrpSpPr>
          <p:grpSpPr>
            <a:xfrm>
              <a:off x="2122892" y="2581609"/>
              <a:ext cx="753990" cy="331076"/>
              <a:chOff x="1953308" y="2350103"/>
              <a:chExt cx="753990" cy="331076"/>
            </a:xfrm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A19BC22D-16E4-4AD9-ACA2-787A5755BEF5}"/>
                  </a:ext>
                </a:extLst>
              </p:cNvPr>
              <p:cNvSpPr/>
              <p:nvPr/>
            </p:nvSpPr>
            <p:spPr>
              <a:xfrm>
                <a:off x="1953308" y="2350103"/>
                <a:ext cx="753990" cy="3310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橢圓 42">
                <a:extLst>
                  <a:ext uri="{FF2B5EF4-FFF2-40B4-BE49-F238E27FC236}">
                    <a16:creationId xmlns:a16="http://schemas.microsoft.com/office/drawing/2014/main" id="{84316E61-D5DB-42E4-9FC5-6A1C694F6EE1}"/>
                  </a:ext>
                </a:extLst>
              </p:cNvPr>
              <p:cNvSpPr/>
              <p:nvPr/>
            </p:nvSpPr>
            <p:spPr>
              <a:xfrm rot="10800000">
                <a:off x="2422355" y="2379330"/>
                <a:ext cx="256368" cy="256368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橢圓 43">
                <a:extLst>
                  <a:ext uri="{FF2B5EF4-FFF2-40B4-BE49-F238E27FC236}">
                    <a16:creationId xmlns:a16="http://schemas.microsoft.com/office/drawing/2014/main" id="{39544A62-7ECB-44DC-8986-81E7BFB7C634}"/>
                  </a:ext>
                </a:extLst>
              </p:cNvPr>
              <p:cNvSpPr/>
              <p:nvPr/>
            </p:nvSpPr>
            <p:spPr>
              <a:xfrm rot="10800000">
                <a:off x="2057523" y="2379330"/>
                <a:ext cx="256368" cy="256368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0" name="群組 49">
              <a:extLst>
                <a:ext uri="{FF2B5EF4-FFF2-40B4-BE49-F238E27FC236}">
                  <a16:creationId xmlns:a16="http://schemas.microsoft.com/office/drawing/2014/main" id="{DE8B1094-C5A8-47DF-AE72-8278263DA734}"/>
                </a:ext>
              </a:extLst>
            </p:cNvPr>
            <p:cNvGrpSpPr/>
            <p:nvPr/>
          </p:nvGrpSpPr>
          <p:grpSpPr>
            <a:xfrm>
              <a:off x="3009882" y="2317598"/>
              <a:ext cx="859097" cy="859097"/>
              <a:chOff x="2653360" y="1711830"/>
              <a:chExt cx="859097" cy="859097"/>
            </a:xfrm>
          </p:grpSpPr>
          <p:cxnSp>
            <p:nvCxnSpPr>
              <p:cNvPr id="91" name="直線單箭頭接點 47">
                <a:extLst>
                  <a:ext uri="{FF2B5EF4-FFF2-40B4-BE49-F238E27FC236}">
                    <a16:creationId xmlns:a16="http://schemas.microsoft.com/office/drawing/2014/main" id="{D9B4B979-85E4-4E2E-9588-9DF62774D2F6}"/>
                  </a:ext>
                </a:extLst>
              </p:cNvPr>
              <p:cNvCxnSpPr/>
              <p:nvPr/>
            </p:nvCxnSpPr>
            <p:spPr>
              <a:xfrm>
                <a:off x="2653360" y="2133600"/>
                <a:ext cx="85909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單箭頭接點 48">
                <a:extLst>
                  <a:ext uri="{FF2B5EF4-FFF2-40B4-BE49-F238E27FC236}">
                    <a16:creationId xmlns:a16="http://schemas.microsoft.com/office/drawing/2014/main" id="{6ECF288C-E180-4DC3-B7A7-B4CB9C7FCF85}"/>
                  </a:ext>
                </a:extLst>
              </p:cNvPr>
              <p:cNvCxnSpPr/>
              <p:nvPr/>
            </p:nvCxnSpPr>
            <p:spPr>
              <a:xfrm rot="16200000">
                <a:off x="2653360" y="2141379"/>
                <a:ext cx="85909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向右箭號 50">
              <a:extLst>
                <a:ext uri="{FF2B5EF4-FFF2-40B4-BE49-F238E27FC236}">
                  <a16:creationId xmlns:a16="http://schemas.microsoft.com/office/drawing/2014/main" id="{173506F1-F0F4-4A19-A83E-72BDA64ABE77}"/>
                </a:ext>
              </a:extLst>
            </p:cNvPr>
            <p:cNvSpPr/>
            <p:nvPr/>
          </p:nvSpPr>
          <p:spPr>
            <a:xfrm rot="20320554">
              <a:off x="3438466" y="2533189"/>
              <a:ext cx="435429" cy="15262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向下箭號 52">
              <a:extLst>
                <a:ext uri="{FF2B5EF4-FFF2-40B4-BE49-F238E27FC236}">
                  <a16:creationId xmlns:a16="http://schemas.microsoft.com/office/drawing/2014/main" id="{D5D26C09-F51E-4A29-888D-EC5AE156DE3B}"/>
                </a:ext>
              </a:extLst>
            </p:cNvPr>
            <p:cNvSpPr/>
            <p:nvPr/>
          </p:nvSpPr>
          <p:spPr>
            <a:xfrm flipV="1">
              <a:off x="2198888" y="5023288"/>
              <a:ext cx="628650" cy="419138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向下箭號 53">
              <a:extLst>
                <a:ext uri="{FF2B5EF4-FFF2-40B4-BE49-F238E27FC236}">
                  <a16:creationId xmlns:a16="http://schemas.microsoft.com/office/drawing/2014/main" id="{5B6467E2-CF06-4D29-81B1-832688F1F8C3}"/>
                </a:ext>
              </a:extLst>
            </p:cNvPr>
            <p:cNvSpPr/>
            <p:nvPr/>
          </p:nvSpPr>
          <p:spPr>
            <a:xfrm flipV="1">
              <a:off x="2208527" y="4323775"/>
              <a:ext cx="628650" cy="419138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向下箭號 54">
              <a:extLst>
                <a:ext uri="{FF2B5EF4-FFF2-40B4-BE49-F238E27FC236}">
                  <a16:creationId xmlns:a16="http://schemas.microsoft.com/office/drawing/2014/main" id="{8A5AD4DC-ED7F-4BC7-89E5-B46862647460}"/>
                </a:ext>
              </a:extLst>
            </p:cNvPr>
            <p:cNvSpPr/>
            <p:nvPr/>
          </p:nvSpPr>
          <p:spPr>
            <a:xfrm flipV="1">
              <a:off x="2205683" y="3610006"/>
              <a:ext cx="628650" cy="419138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向下箭號 55">
              <a:extLst>
                <a:ext uri="{FF2B5EF4-FFF2-40B4-BE49-F238E27FC236}">
                  <a16:creationId xmlns:a16="http://schemas.microsoft.com/office/drawing/2014/main" id="{9B15DF60-15AB-4433-BD2E-D3FD75ACF29D}"/>
                </a:ext>
              </a:extLst>
            </p:cNvPr>
            <p:cNvSpPr/>
            <p:nvPr/>
          </p:nvSpPr>
          <p:spPr>
            <a:xfrm flipV="1">
              <a:off x="2215354" y="2914105"/>
              <a:ext cx="628650" cy="419138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文字方塊 56">
              <a:extLst>
                <a:ext uri="{FF2B5EF4-FFF2-40B4-BE49-F238E27FC236}">
                  <a16:creationId xmlns:a16="http://schemas.microsoft.com/office/drawing/2014/main" id="{80524A74-B461-48A8-833F-520A9EF1F92C}"/>
                </a:ext>
              </a:extLst>
            </p:cNvPr>
            <p:cNvSpPr txBox="1"/>
            <p:nvPr/>
          </p:nvSpPr>
          <p:spPr>
            <a:xfrm>
              <a:off x="1612606" y="5894409"/>
              <a:ext cx="1907032" cy="42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alibri" panose="020F0502020204030204" pitchFamily="34" charset="0"/>
                  <a:ea typeface="新細明體" panose="02020500000000000000" pitchFamily="18" charset="-120"/>
                </a:rPr>
                <a:t>Bag-of-word</a:t>
              </a:r>
              <a:endParaRPr lang="zh-TW" altLang="en-US" dirty="0">
                <a:latin typeface="Calibri" panose="020F050202020403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00" name="文字方塊 7">
              <a:extLst>
                <a:ext uri="{FF2B5EF4-FFF2-40B4-BE49-F238E27FC236}">
                  <a16:creationId xmlns:a16="http://schemas.microsoft.com/office/drawing/2014/main" id="{6B6C30CC-0DAE-4F34-B645-185F55598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067" y="5478520"/>
              <a:ext cx="1233128" cy="423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marL="0" lvl="1" algn="ctr"/>
              <a:r>
                <a:rPr lang="en-US" altLang="zh-TW" dirty="0"/>
                <a:t>2000</a:t>
              </a:r>
              <a:endParaRPr lang="zh-TW" altLang="en-US" dirty="0"/>
            </a:p>
          </p:txBody>
        </p:sp>
        <p:sp>
          <p:nvSpPr>
            <p:cNvPr id="101" name="文字方塊 7">
              <a:extLst>
                <a:ext uri="{FF2B5EF4-FFF2-40B4-BE49-F238E27FC236}">
                  <a16:creationId xmlns:a16="http://schemas.microsoft.com/office/drawing/2014/main" id="{1C2BD8C8-B663-423C-89AC-2DB3D7DC1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472" y="4706823"/>
              <a:ext cx="1233128" cy="423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marL="0" lvl="1" algn="ctr"/>
              <a:r>
                <a:rPr lang="en-US" altLang="zh-TW" dirty="0"/>
                <a:t>500</a:t>
              </a:r>
              <a:endParaRPr lang="zh-TW" altLang="en-US" dirty="0"/>
            </a:p>
          </p:txBody>
        </p:sp>
        <p:sp>
          <p:nvSpPr>
            <p:cNvPr id="102" name="文字方塊 7">
              <a:extLst>
                <a:ext uri="{FF2B5EF4-FFF2-40B4-BE49-F238E27FC236}">
                  <a16:creationId xmlns:a16="http://schemas.microsoft.com/office/drawing/2014/main" id="{0B5AF348-767E-4A8B-ADE8-4489C5BB8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992" y="4011384"/>
              <a:ext cx="1233128" cy="423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marL="0" lvl="1" algn="ctr"/>
              <a:r>
                <a:rPr lang="en-US" altLang="zh-TW" dirty="0"/>
                <a:t>250</a:t>
              </a:r>
              <a:endParaRPr lang="zh-TW" altLang="en-US" dirty="0"/>
            </a:p>
          </p:txBody>
        </p:sp>
        <p:sp>
          <p:nvSpPr>
            <p:cNvPr id="103" name="文字方塊 7">
              <a:extLst>
                <a:ext uri="{FF2B5EF4-FFF2-40B4-BE49-F238E27FC236}">
                  <a16:creationId xmlns:a16="http://schemas.microsoft.com/office/drawing/2014/main" id="{9E6D57D0-6E13-412D-BA00-4E33573B35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992" y="3316903"/>
              <a:ext cx="1233128" cy="423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marL="0" lvl="1" algn="ctr"/>
              <a:r>
                <a:rPr lang="en-US" altLang="zh-TW" dirty="0"/>
                <a:t>125</a:t>
              </a:r>
              <a:endParaRPr lang="zh-TW" altLang="en-US" dirty="0"/>
            </a:p>
          </p:txBody>
        </p:sp>
        <p:sp>
          <p:nvSpPr>
            <p:cNvPr id="104" name="文字方塊 7">
              <a:extLst>
                <a:ext uri="{FF2B5EF4-FFF2-40B4-BE49-F238E27FC236}">
                  <a16:creationId xmlns:a16="http://schemas.microsoft.com/office/drawing/2014/main" id="{FFD8024C-B423-4298-957F-2D1DDBB41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556" y="2513878"/>
              <a:ext cx="1233128" cy="423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marL="0" lvl="1" algn="ctr"/>
              <a:r>
                <a:rPr kumimoji="0" lang="en-US" altLang="zh-TW" dirty="0"/>
                <a:t>2</a:t>
              </a:r>
              <a:endParaRPr kumimoji="0" lang="zh-TW" altLang="en-US" sz="2400" dirty="0"/>
            </a:p>
          </p:txBody>
        </p:sp>
      </p:grpSp>
      <p:pic>
        <p:nvPicPr>
          <p:cNvPr id="107" name="Picture 2">
            <a:extLst>
              <a:ext uri="{FF2B5EF4-FFF2-40B4-BE49-F238E27FC236}">
                <a16:creationId xmlns:a16="http://schemas.microsoft.com/office/drawing/2014/main" id="{7B57EA8B-7DAB-484E-AB62-CDD299422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28" y="4178777"/>
            <a:ext cx="2256156" cy="21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文字方塊 6">
            <a:extLst>
              <a:ext uri="{FF2B5EF4-FFF2-40B4-BE49-F238E27FC236}">
                <a16:creationId xmlns:a16="http://schemas.microsoft.com/office/drawing/2014/main" id="{EF981A33-6AF7-4D52-8CB0-1B578D36E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366" y="4860698"/>
            <a:ext cx="182760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Latent Semantic Analysis (LSA)</a:t>
            </a:r>
            <a:r>
              <a:rPr kumimoji="0" lang="en-US" altLang="zh-TW" dirty="0"/>
              <a:t>: project documents to 2 latent vector</a:t>
            </a:r>
            <a:endParaRPr kumimoji="0" lang="zh-TW" altLang="en-US" dirty="0"/>
          </a:p>
        </p:txBody>
      </p:sp>
      <p:pic>
        <p:nvPicPr>
          <p:cNvPr id="109" name="圖片 3">
            <a:extLst>
              <a:ext uri="{FF2B5EF4-FFF2-40B4-BE49-F238E27FC236}">
                <a16:creationId xmlns:a16="http://schemas.microsoft.com/office/drawing/2014/main" id="{8043F307-9D9C-4F9F-B092-C978575C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01" y="1302041"/>
            <a:ext cx="4069014" cy="30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77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Similar Image Search (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Autoencoder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 VS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TW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Euclidean distance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indent="-342900" algn="r" defTabSz="914400">
              <a:lnSpc>
                <a:spcPct val="90000"/>
              </a:lnSpc>
              <a:spcBef>
                <a:spcPct val="20000"/>
              </a:spcBef>
              <a:buClr>
                <a:srgbClr val="66FFFF"/>
              </a:buClr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2F95ED8-F642-4984-AF62-87F08BEC72DD}"/>
              </a:ext>
            </a:extLst>
          </p:cNvPr>
          <p:cNvSpPr txBox="1"/>
          <p:nvPr/>
        </p:nvSpPr>
        <p:spPr>
          <a:xfrm>
            <a:off x="323528" y="1293890"/>
            <a:ext cx="424847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/>
              <a:t>Use Euclidean distance in pixel intensity space</a:t>
            </a:r>
            <a:r>
              <a:rPr lang="en-US" altLang="zh-CN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1F5BA62-B878-4A51-B536-405B9FA9CD6C}"/>
              </a:ext>
            </a:extLst>
          </p:cNvPr>
          <p:cNvGrpSpPr/>
          <p:nvPr/>
        </p:nvGrpSpPr>
        <p:grpSpPr>
          <a:xfrm>
            <a:off x="1685826" y="2425840"/>
            <a:ext cx="5772347" cy="2798560"/>
            <a:chOff x="390043" y="3545883"/>
            <a:chExt cx="5772347" cy="2798560"/>
          </a:xfrm>
        </p:grpSpPr>
        <p:pic>
          <p:nvPicPr>
            <p:cNvPr id="48" name="圖片 4">
              <a:extLst>
                <a:ext uri="{FF2B5EF4-FFF2-40B4-BE49-F238E27FC236}">
                  <a16:creationId xmlns:a16="http://schemas.microsoft.com/office/drawing/2014/main" id="{6BE3944D-3997-480E-AD9F-AA30A8D67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043" y="5017264"/>
              <a:ext cx="5738469" cy="1327179"/>
            </a:xfrm>
            <a:prstGeom prst="rect">
              <a:avLst/>
            </a:prstGeom>
          </p:spPr>
        </p:pic>
        <p:pic>
          <p:nvPicPr>
            <p:cNvPr id="49" name="圖片 6">
              <a:extLst>
                <a:ext uri="{FF2B5EF4-FFF2-40B4-BE49-F238E27FC236}">
                  <a16:creationId xmlns:a16="http://schemas.microsoft.com/office/drawing/2014/main" id="{E1440873-6E88-4916-9C2A-278FAEB4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3545884"/>
              <a:ext cx="5694846" cy="1335517"/>
            </a:xfrm>
            <a:prstGeom prst="rect">
              <a:avLst/>
            </a:prstGeom>
          </p:spPr>
        </p:pic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F794E585-A738-4913-AEE8-3CBFD30766D0}"/>
                </a:ext>
              </a:extLst>
            </p:cNvPr>
            <p:cNvSpPr/>
            <p:nvPr/>
          </p:nvSpPr>
          <p:spPr>
            <a:xfrm>
              <a:off x="407296" y="3545883"/>
              <a:ext cx="1342196" cy="13355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3670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Similar Image Search (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Autoencoder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 VS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TW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Euclidean distance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indent="-342900" algn="r" defTabSz="914400">
              <a:lnSpc>
                <a:spcPct val="90000"/>
              </a:lnSpc>
              <a:spcBef>
                <a:spcPct val="20000"/>
              </a:spcBef>
              <a:buClr>
                <a:srgbClr val="66FFFF"/>
              </a:buClr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7D6FF72-8D06-4F7B-BCF1-4DD6FE01E2AC}"/>
              </a:ext>
            </a:extLst>
          </p:cNvPr>
          <p:cNvSpPr txBox="1"/>
          <p:nvPr/>
        </p:nvSpPr>
        <p:spPr>
          <a:xfrm>
            <a:off x="4568788" y="1294994"/>
            <a:ext cx="424847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Use deep Autoencoder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0029D9-814D-4328-90CD-CD8DF8EA58F3}"/>
              </a:ext>
            </a:extLst>
          </p:cNvPr>
          <p:cNvGrpSpPr/>
          <p:nvPr/>
        </p:nvGrpSpPr>
        <p:grpSpPr>
          <a:xfrm>
            <a:off x="326742" y="3421857"/>
            <a:ext cx="7378001" cy="2891867"/>
            <a:chOff x="231540" y="2591607"/>
            <a:chExt cx="8266039" cy="3883706"/>
          </a:xfrm>
        </p:grpSpPr>
        <p:pic>
          <p:nvPicPr>
            <p:cNvPr id="13" name="圖片 30">
              <a:extLst>
                <a:ext uri="{FF2B5EF4-FFF2-40B4-BE49-F238E27FC236}">
                  <a16:creationId xmlns:a16="http://schemas.microsoft.com/office/drawing/2014/main" id="{5A2FD1B1-E9A5-4430-BCF7-BC734AAAF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540" y="4072161"/>
              <a:ext cx="1257300" cy="94297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1127C2C-FA7D-4D25-AE96-B90A89768975}"/>
                </a:ext>
              </a:extLst>
            </p:cNvPr>
            <p:cNvSpPr/>
            <p:nvPr/>
          </p:nvSpPr>
          <p:spPr>
            <a:xfrm>
              <a:off x="347870" y="5015136"/>
              <a:ext cx="910903" cy="4137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altLang="zh-TW" dirty="0">
                  <a:latin typeface="Arial" charset="0"/>
                </a:rPr>
                <a:t>32x32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4DD790C-0EAA-4870-9920-4F0DB7C76123}"/>
                </a:ext>
              </a:extLst>
            </p:cNvPr>
            <p:cNvSpPr/>
            <p:nvPr/>
          </p:nvSpPr>
          <p:spPr bwMode="auto">
            <a:xfrm rot="5400000">
              <a:off x="407140" y="4299460"/>
              <a:ext cx="3883706" cy="46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8192</a:t>
              </a:r>
              <a:endParaRPr kumimoji="0"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DD82F40-5833-466F-9F4F-BC952E5E5055}"/>
                </a:ext>
              </a:extLst>
            </p:cNvPr>
            <p:cNvSpPr/>
            <p:nvPr/>
          </p:nvSpPr>
          <p:spPr bwMode="auto">
            <a:xfrm rot="5400000">
              <a:off x="2176997" y="4370367"/>
              <a:ext cx="2610212" cy="46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4096</a:t>
              </a:r>
              <a:endParaRPr kumimoji="0"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4FEBB41-CB9F-45F9-A19F-CBA693141A62}"/>
                </a:ext>
              </a:extLst>
            </p:cNvPr>
            <p:cNvSpPr/>
            <p:nvPr/>
          </p:nvSpPr>
          <p:spPr bwMode="auto">
            <a:xfrm rot="5400000">
              <a:off x="3708209" y="4370366"/>
              <a:ext cx="1809122" cy="46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2048</a:t>
              </a:r>
              <a:endParaRPr kumimoji="0"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B0AB000-EC6D-4B7D-B443-021148995AAD}"/>
                </a:ext>
              </a:extLst>
            </p:cNvPr>
            <p:cNvSpPr/>
            <p:nvPr/>
          </p:nvSpPr>
          <p:spPr bwMode="auto">
            <a:xfrm rot="5400000">
              <a:off x="5179391" y="4342985"/>
              <a:ext cx="1032909" cy="46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1024</a:t>
              </a:r>
              <a:endParaRPr kumimoji="0" lang="zh-TW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CCDE1BC-F588-470A-8F84-6102C875DBD3}"/>
                </a:ext>
              </a:extLst>
            </p:cNvPr>
            <p:cNvSpPr/>
            <p:nvPr/>
          </p:nvSpPr>
          <p:spPr bwMode="auto">
            <a:xfrm rot="5400000">
              <a:off x="6433509" y="4344153"/>
              <a:ext cx="815186" cy="46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dirty="0"/>
                <a:t>512</a:t>
              </a:r>
              <a:endParaRPr kumimoji="0"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B8AB4CD-2CEF-4EE2-A961-EED4E135E3A5}"/>
                </a:ext>
              </a:extLst>
            </p:cNvPr>
            <p:cNvSpPr/>
            <p:nvPr/>
          </p:nvSpPr>
          <p:spPr bwMode="auto">
            <a:xfrm rot="5400000">
              <a:off x="7625076" y="4333966"/>
              <a:ext cx="631646" cy="46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400" dirty="0"/>
                <a:t>256</a:t>
              </a:r>
              <a:endParaRPr kumimoji="0" lang="zh-TW" altLang="en-US" sz="1400" dirty="0"/>
            </a:p>
          </p:txBody>
        </p:sp>
        <p:sp>
          <p:nvSpPr>
            <p:cNvPr id="21" name="文字方塊 38">
              <a:extLst>
                <a:ext uri="{FF2B5EF4-FFF2-40B4-BE49-F238E27FC236}">
                  <a16:creationId xmlns:a16="http://schemas.microsoft.com/office/drawing/2014/main" id="{7553DC74-2045-4AE0-9687-2675AB3E4EBD}"/>
                </a:ext>
              </a:extLst>
            </p:cNvPr>
            <p:cNvSpPr txBox="1"/>
            <p:nvPr/>
          </p:nvSpPr>
          <p:spPr>
            <a:xfrm>
              <a:off x="7413807" y="4890708"/>
              <a:ext cx="1083772" cy="413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code</a:t>
              </a:r>
              <a:endParaRPr lang="zh-TW" altLang="en-US" dirty="0"/>
            </a:p>
          </p:txBody>
        </p:sp>
        <p:sp>
          <p:nvSpPr>
            <p:cNvPr id="22" name="向右箭號 39">
              <a:extLst>
                <a:ext uri="{FF2B5EF4-FFF2-40B4-BE49-F238E27FC236}">
                  <a16:creationId xmlns:a16="http://schemas.microsoft.com/office/drawing/2014/main" id="{15B6C275-E675-48FD-85F1-9554D5C31C48}"/>
                </a:ext>
              </a:extLst>
            </p:cNvPr>
            <p:cNvSpPr/>
            <p:nvPr/>
          </p:nvSpPr>
          <p:spPr>
            <a:xfrm>
              <a:off x="1581478" y="4207971"/>
              <a:ext cx="492227" cy="6789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40">
              <a:extLst>
                <a:ext uri="{FF2B5EF4-FFF2-40B4-BE49-F238E27FC236}">
                  <a16:creationId xmlns:a16="http://schemas.microsoft.com/office/drawing/2014/main" id="{8BAC6401-6867-4CB7-976B-89CF3FC93385}"/>
                </a:ext>
              </a:extLst>
            </p:cNvPr>
            <p:cNvSpPr/>
            <p:nvPr/>
          </p:nvSpPr>
          <p:spPr>
            <a:xfrm>
              <a:off x="2685542" y="4204187"/>
              <a:ext cx="492227" cy="6789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向右箭號 41">
              <a:extLst>
                <a:ext uri="{FF2B5EF4-FFF2-40B4-BE49-F238E27FC236}">
                  <a16:creationId xmlns:a16="http://schemas.microsoft.com/office/drawing/2014/main" id="{EFFBBFAA-15A0-4152-A4BA-D28B91608642}"/>
                </a:ext>
              </a:extLst>
            </p:cNvPr>
            <p:cNvSpPr/>
            <p:nvPr/>
          </p:nvSpPr>
          <p:spPr>
            <a:xfrm>
              <a:off x="3821727" y="4199203"/>
              <a:ext cx="492227" cy="6789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向右箭號 42">
              <a:extLst>
                <a:ext uri="{FF2B5EF4-FFF2-40B4-BE49-F238E27FC236}">
                  <a16:creationId xmlns:a16="http://schemas.microsoft.com/office/drawing/2014/main" id="{0DC8391C-4990-4DC5-9B71-BA7BF9E2E8A8}"/>
                </a:ext>
              </a:extLst>
            </p:cNvPr>
            <p:cNvSpPr/>
            <p:nvPr/>
          </p:nvSpPr>
          <p:spPr>
            <a:xfrm>
              <a:off x="4925580" y="4196869"/>
              <a:ext cx="492227" cy="6789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向右箭號 43">
              <a:extLst>
                <a:ext uri="{FF2B5EF4-FFF2-40B4-BE49-F238E27FC236}">
                  <a16:creationId xmlns:a16="http://schemas.microsoft.com/office/drawing/2014/main" id="{2E532E53-B51D-4114-8F59-B29DEE114826}"/>
                </a:ext>
              </a:extLst>
            </p:cNvPr>
            <p:cNvSpPr/>
            <p:nvPr/>
          </p:nvSpPr>
          <p:spPr>
            <a:xfrm>
              <a:off x="6043033" y="4211787"/>
              <a:ext cx="492227" cy="6789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向右箭號 44">
              <a:extLst>
                <a:ext uri="{FF2B5EF4-FFF2-40B4-BE49-F238E27FC236}">
                  <a16:creationId xmlns:a16="http://schemas.microsoft.com/office/drawing/2014/main" id="{90D76D68-C922-4018-A082-FEEBBE2406FA}"/>
                </a:ext>
              </a:extLst>
            </p:cNvPr>
            <p:cNvSpPr/>
            <p:nvPr/>
          </p:nvSpPr>
          <p:spPr>
            <a:xfrm>
              <a:off x="7186658" y="4225826"/>
              <a:ext cx="492227" cy="67892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43A9C0E-962F-44FF-8851-6ED6CBF04512}"/>
              </a:ext>
            </a:extLst>
          </p:cNvPr>
          <p:cNvGrpSpPr/>
          <p:nvPr/>
        </p:nvGrpSpPr>
        <p:grpSpPr>
          <a:xfrm>
            <a:off x="2546783" y="1901154"/>
            <a:ext cx="2025215" cy="1527846"/>
            <a:chOff x="2215192" y="2823142"/>
            <a:chExt cx="2533001" cy="1910926"/>
          </a:xfrm>
        </p:grpSpPr>
        <p:pic>
          <p:nvPicPr>
            <p:cNvPr id="29" name="Picture 5" descr="recon2-bin.png">
              <a:extLst>
                <a:ext uri="{FF2B5EF4-FFF2-40B4-BE49-F238E27FC236}">
                  <a16:creationId xmlns:a16="http://schemas.microsoft.com/office/drawing/2014/main" id="{5F097A58-1793-4531-BF75-7DF6565F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92" y="3787521"/>
              <a:ext cx="2525712" cy="946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" descr="recon3-bin.png">
              <a:extLst>
                <a:ext uri="{FF2B5EF4-FFF2-40B4-BE49-F238E27FC236}">
                  <a16:creationId xmlns:a16="http://schemas.microsoft.com/office/drawing/2014/main" id="{1970922B-F9B7-4575-ADCF-05223E35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068" y="2823142"/>
              <a:ext cx="2524125" cy="946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2014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Similar Image Search (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Autoencoder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 VS</a:t>
            </a: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en-US" altLang="zh-TW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Euclidean distance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indent="-342900" algn="r" defTabSz="914400">
              <a:lnSpc>
                <a:spcPct val="90000"/>
              </a:lnSpc>
              <a:spcBef>
                <a:spcPct val="20000"/>
              </a:spcBef>
              <a:buClr>
                <a:srgbClr val="66FFFF"/>
              </a:buClr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2F95ED8-F642-4984-AF62-87F08BEC72DD}"/>
              </a:ext>
            </a:extLst>
          </p:cNvPr>
          <p:cNvSpPr txBox="1"/>
          <p:nvPr/>
        </p:nvSpPr>
        <p:spPr>
          <a:xfrm>
            <a:off x="323528" y="1293890"/>
            <a:ext cx="424847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/>
              <a:t>Use Euclidean distance in pixel intensity space</a:t>
            </a:r>
            <a:r>
              <a:rPr lang="en-US" altLang="zh-CN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D6FF72-8D06-4F7B-BCF1-4DD6FE01E2AC}"/>
              </a:ext>
            </a:extLst>
          </p:cNvPr>
          <p:cNvSpPr txBox="1"/>
          <p:nvPr/>
        </p:nvSpPr>
        <p:spPr>
          <a:xfrm>
            <a:off x="4568788" y="1294994"/>
            <a:ext cx="424847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Use deep Autoencoder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/>
              <a:t>Retrieved using 256-dimension codes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9B5139-BE6D-4638-B471-9820FD368AF5}"/>
              </a:ext>
            </a:extLst>
          </p:cNvPr>
          <p:cNvGrpSpPr/>
          <p:nvPr/>
        </p:nvGrpSpPr>
        <p:grpSpPr>
          <a:xfrm>
            <a:off x="4582779" y="2830994"/>
            <a:ext cx="4248470" cy="1966662"/>
            <a:chOff x="352500" y="3596090"/>
            <a:chExt cx="5887104" cy="2725202"/>
          </a:xfrm>
        </p:grpSpPr>
        <p:pic>
          <p:nvPicPr>
            <p:cNvPr id="31" name="圖片 9">
              <a:extLst>
                <a:ext uri="{FF2B5EF4-FFF2-40B4-BE49-F238E27FC236}">
                  <a16:creationId xmlns:a16="http://schemas.microsoft.com/office/drawing/2014/main" id="{4C8FDB27-9E9F-4852-B59E-79F14F3F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690" y="3607961"/>
              <a:ext cx="5807914" cy="1320563"/>
            </a:xfrm>
            <a:prstGeom prst="rect">
              <a:avLst/>
            </a:prstGeom>
          </p:spPr>
        </p:pic>
        <p:pic>
          <p:nvPicPr>
            <p:cNvPr id="32" name="圖片 10">
              <a:extLst>
                <a:ext uri="{FF2B5EF4-FFF2-40B4-BE49-F238E27FC236}">
                  <a16:creationId xmlns:a16="http://schemas.microsoft.com/office/drawing/2014/main" id="{D72364C7-ED13-4164-BB2A-51846FDA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00" y="5059133"/>
              <a:ext cx="5774036" cy="1262159"/>
            </a:xfrm>
            <a:prstGeom prst="rect">
              <a:avLst/>
            </a:prstGeom>
          </p:spPr>
        </p:pic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09A7E429-7D22-4C46-B180-842DF1963FC4}"/>
                </a:ext>
              </a:extLst>
            </p:cNvPr>
            <p:cNvSpPr/>
            <p:nvPr/>
          </p:nvSpPr>
          <p:spPr>
            <a:xfrm>
              <a:off x="369753" y="3596090"/>
              <a:ext cx="1361138" cy="13324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B2ED80-7417-4E58-8A46-8E4895A64FE2}"/>
              </a:ext>
            </a:extLst>
          </p:cNvPr>
          <p:cNvGrpSpPr/>
          <p:nvPr/>
        </p:nvGrpSpPr>
        <p:grpSpPr>
          <a:xfrm>
            <a:off x="364474" y="2830994"/>
            <a:ext cx="4166578" cy="2020048"/>
            <a:chOff x="390043" y="3545883"/>
            <a:chExt cx="5772347" cy="2798560"/>
          </a:xfrm>
        </p:grpSpPr>
        <p:pic>
          <p:nvPicPr>
            <p:cNvPr id="35" name="圖片 4">
              <a:extLst>
                <a:ext uri="{FF2B5EF4-FFF2-40B4-BE49-F238E27FC236}">
                  <a16:creationId xmlns:a16="http://schemas.microsoft.com/office/drawing/2014/main" id="{72B47465-5DBA-4F6C-A661-D1FBE953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043" y="5017264"/>
              <a:ext cx="5738469" cy="1327179"/>
            </a:xfrm>
            <a:prstGeom prst="rect">
              <a:avLst/>
            </a:prstGeom>
          </p:spPr>
        </p:pic>
        <p:pic>
          <p:nvPicPr>
            <p:cNvPr id="36" name="圖片 6">
              <a:extLst>
                <a:ext uri="{FF2B5EF4-FFF2-40B4-BE49-F238E27FC236}">
                  <a16:creationId xmlns:a16="http://schemas.microsoft.com/office/drawing/2014/main" id="{D292C0E2-A768-4AD0-BCF9-0E2B300B8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544" y="3545884"/>
              <a:ext cx="5694846" cy="1335517"/>
            </a:xfrm>
            <a:prstGeom prst="rect">
              <a:avLst/>
            </a:prstGeom>
          </p:spPr>
        </p:pic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B94ED099-6BED-4E79-A3B0-9CA175E2563B}"/>
                </a:ext>
              </a:extLst>
            </p:cNvPr>
            <p:cNvSpPr/>
            <p:nvPr/>
          </p:nvSpPr>
          <p:spPr>
            <a:xfrm>
              <a:off x="407296" y="3545883"/>
              <a:ext cx="1342196" cy="13355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727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Does not require labels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9B425CE-2C73-4B17-BDB3-2A8C3F19FBEA}"/>
                  </a:ext>
                </a:extLst>
              </p:cNvPr>
              <p:cNvSpPr txBox="1"/>
              <p:nvPr/>
            </p:nvSpPr>
            <p:spPr>
              <a:xfrm>
                <a:off x="323526" y="1772816"/>
                <a:ext cx="223224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Supervised learning</a:t>
                </a:r>
              </a:p>
              <a:p>
                <a:pPr marL="140400"/>
                <a:r>
                  <a:rPr lang="en-US" altLang="zh-CN" sz="1400" dirty="0"/>
                  <a:t>{</a:t>
                </a:r>
                <a14:m>
                  <m:oMath xmlns:m="http://schemas.openxmlformats.org/officeDocument/2006/math"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>}</a:t>
                </a:r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Unsupervised learning</a:t>
                </a:r>
                <a:endParaRPr lang="en-US" altLang="zh-CN" sz="1400" dirty="0">
                  <a:sym typeface="Wingdings" panose="05000000000000000000" pitchFamily="2" charset="2"/>
                </a:endParaRPr>
              </a:p>
              <a:p>
                <a:pPr marL="140400"/>
                <a:r>
                  <a:rPr lang="en-US" altLang="zh-CN" sz="1400" dirty="0">
                    <a:sym typeface="Wingdings" panose="05000000000000000000" pitchFamily="2" charset="2"/>
                  </a:rPr>
                  <a:t>{</a:t>
                </a:r>
                <a14:m>
                  <m:oMath xmlns:m="http://schemas.openxmlformats.org/officeDocument/2006/math">
                    <m:r>
                      <a:rPr lang="en-US" altLang="zh-CN" sz="1400"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1400"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sz="1400"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CN" sz="1400" dirty="0">
                    <a:sym typeface="Wingdings" panose="05000000000000000000" pitchFamily="2" charset="2"/>
                  </a:rPr>
                  <a:t>}</a:t>
                </a:r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Semi-supervised learning</a:t>
                </a:r>
              </a:p>
              <a:p>
                <a:pPr marL="140400"/>
                <a:r>
                  <a:rPr lang="en-US" altLang="zh-CN" sz="1400" dirty="0"/>
                  <a:t>{</a:t>
                </a:r>
                <a14:m>
                  <m:oMath xmlns:m="http://schemas.openxmlformats.org/officeDocument/2006/math">
                    <m:r>
                      <a:rPr lang="en-US" altLang="zh-CN" sz="1400"/>
                      <m:t>(</m:t>
                    </m:r>
                    <m:r>
                      <a:rPr lang="en-US" altLang="zh-CN" sz="1400"/>
                      <m:t>𝑥</m:t>
                    </m:r>
                    <m:r>
                      <a:rPr lang="en-US" altLang="zh-CN" sz="1400"/>
                      <m:t>,</m:t>
                    </m:r>
                    <m:r>
                      <a:rPr lang="en-US" altLang="zh-CN" sz="1400"/>
                      <m:t>𝑙𝑎𝑏𝑒𝑙</m:t>
                    </m:r>
                    <m:r>
                      <a:rPr lang="en-US" altLang="zh-CN" sz="1400"/>
                      <m:t>)(</m:t>
                    </m:r>
                    <m:r>
                      <a:rPr lang="en-US" altLang="zh-CN" sz="1400"/>
                      <m:t>𝑥</m:t>
                    </m:r>
                    <m:r>
                      <a:rPr lang="en-US" altLang="zh-CN" sz="1400"/>
                      <m:t>)</m:t>
                    </m:r>
                  </m:oMath>
                </a14:m>
                <a:r>
                  <a:rPr lang="en-US" altLang="zh-CN" sz="1400" dirty="0"/>
                  <a:t>}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9B425CE-2C73-4B17-BDB3-2A8C3F19F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6" y="1772816"/>
                <a:ext cx="2232248" cy="1384995"/>
              </a:xfrm>
              <a:prstGeom prst="rect">
                <a:avLst/>
              </a:prstGeom>
              <a:blipFill>
                <a:blip r:embed="rId7"/>
                <a:stretch>
                  <a:fillRect l="-273" t="-881" b="-3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31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Pre-training Deep Neural Network (DNN)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文字方塊 28">
            <a:extLst>
              <a:ext uri="{FF2B5EF4-FFF2-40B4-BE49-F238E27FC236}">
                <a16:creationId xmlns:a16="http://schemas.microsoft.com/office/drawing/2014/main" id="{7F659C3E-38E9-443B-BF61-3DD59EEE73DA}"/>
              </a:ext>
            </a:extLst>
          </p:cNvPr>
          <p:cNvSpPr txBox="1"/>
          <p:nvPr/>
        </p:nvSpPr>
        <p:spPr>
          <a:xfrm>
            <a:off x="6217876" y="6000525"/>
            <a:ext cx="10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Input</a:t>
            </a:r>
            <a:endParaRPr lang="zh-TW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0C1245C-AC3B-4281-A1E6-EB84CBEDEB12}"/>
              </a:ext>
            </a:extLst>
          </p:cNvPr>
          <p:cNvGrpSpPr/>
          <p:nvPr/>
        </p:nvGrpSpPr>
        <p:grpSpPr>
          <a:xfrm>
            <a:off x="1432982" y="2251211"/>
            <a:ext cx="1978305" cy="4056040"/>
            <a:chOff x="1880635" y="1883707"/>
            <a:chExt cx="2150534" cy="47927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A9E4CD9-E391-4A21-A395-390C0B05413D}"/>
                </a:ext>
              </a:extLst>
            </p:cNvPr>
            <p:cNvSpPr/>
            <p:nvPr/>
          </p:nvSpPr>
          <p:spPr>
            <a:xfrm>
              <a:off x="2146277" y="5990875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87EF6AD-E09A-4E8D-80A5-B7A6392C9B87}"/>
                </a:ext>
              </a:extLst>
            </p:cNvPr>
            <p:cNvSpPr/>
            <p:nvPr/>
          </p:nvSpPr>
          <p:spPr>
            <a:xfrm>
              <a:off x="1880635" y="5071314"/>
              <a:ext cx="2150534" cy="27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166568-B5D3-4D44-A497-C3F3397C7F86}"/>
                </a:ext>
              </a:extLst>
            </p:cNvPr>
            <p:cNvSpPr/>
            <p:nvPr/>
          </p:nvSpPr>
          <p:spPr>
            <a:xfrm>
              <a:off x="1880635" y="4140732"/>
              <a:ext cx="2150534" cy="27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3B772-5B77-4435-A147-513C666B0626}"/>
                </a:ext>
              </a:extLst>
            </p:cNvPr>
            <p:cNvSpPr/>
            <p:nvPr/>
          </p:nvSpPr>
          <p:spPr>
            <a:xfrm>
              <a:off x="2412929" y="2368046"/>
              <a:ext cx="1075267" cy="27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文字方塊 17">
              <a:extLst>
                <a:ext uri="{FF2B5EF4-FFF2-40B4-BE49-F238E27FC236}">
                  <a16:creationId xmlns:a16="http://schemas.microsoft.com/office/drawing/2014/main" id="{F4479ADA-5E50-45C3-AC7C-217E94A0A5F8}"/>
                </a:ext>
              </a:extLst>
            </p:cNvPr>
            <p:cNvSpPr txBox="1"/>
            <p:nvPr/>
          </p:nvSpPr>
          <p:spPr>
            <a:xfrm>
              <a:off x="2400757" y="63071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29" name="文字方塊 18">
              <a:extLst>
                <a:ext uri="{FF2B5EF4-FFF2-40B4-BE49-F238E27FC236}">
                  <a16:creationId xmlns:a16="http://schemas.microsoft.com/office/drawing/2014/main" id="{E1DDFD6F-98D0-42E4-89A1-843E3984B572}"/>
                </a:ext>
              </a:extLst>
            </p:cNvPr>
            <p:cNvSpPr txBox="1"/>
            <p:nvPr/>
          </p:nvSpPr>
          <p:spPr>
            <a:xfrm>
              <a:off x="2400757" y="18837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output</a:t>
              </a:r>
              <a:endParaRPr lang="zh-TW" altLang="en-US" dirty="0"/>
            </a:p>
          </p:txBody>
        </p:sp>
        <p:sp>
          <p:nvSpPr>
            <p:cNvPr id="30" name="向右箭號 19">
              <a:extLst>
                <a:ext uri="{FF2B5EF4-FFF2-40B4-BE49-F238E27FC236}">
                  <a16:creationId xmlns:a16="http://schemas.microsoft.com/office/drawing/2014/main" id="{0300067C-EE71-4C90-9DB7-5CAD78CFBC9D}"/>
                </a:ext>
              </a:extLst>
            </p:cNvPr>
            <p:cNvSpPr/>
            <p:nvPr/>
          </p:nvSpPr>
          <p:spPr>
            <a:xfrm rot="16200000">
              <a:off x="2713499" y="5371124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20">
              <a:extLst>
                <a:ext uri="{FF2B5EF4-FFF2-40B4-BE49-F238E27FC236}">
                  <a16:creationId xmlns:a16="http://schemas.microsoft.com/office/drawing/2014/main" id="{6FC77114-55D5-4B7F-82F0-0AF1D1EA84EA}"/>
                </a:ext>
              </a:extLst>
            </p:cNvPr>
            <p:cNvSpPr/>
            <p:nvPr/>
          </p:nvSpPr>
          <p:spPr>
            <a:xfrm rot="16200000">
              <a:off x="2713499" y="44746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21">
              <a:extLst>
                <a:ext uri="{FF2B5EF4-FFF2-40B4-BE49-F238E27FC236}">
                  <a16:creationId xmlns:a16="http://schemas.microsoft.com/office/drawing/2014/main" id="{C164CD3A-EF5C-4361-9A7D-4D686426DF7B}"/>
                </a:ext>
              </a:extLst>
            </p:cNvPr>
            <p:cNvSpPr/>
            <p:nvPr/>
          </p:nvSpPr>
          <p:spPr>
            <a:xfrm rot="16200000">
              <a:off x="2713499" y="3494033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右箭號 22">
              <a:extLst>
                <a:ext uri="{FF2B5EF4-FFF2-40B4-BE49-F238E27FC236}">
                  <a16:creationId xmlns:a16="http://schemas.microsoft.com/office/drawing/2014/main" id="{0C01D943-0CC6-4C35-ADA1-B09A4F6E1666}"/>
                </a:ext>
              </a:extLst>
            </p:cNvPr>
            <p:cNvSpPr/>
            <p:nvPr/>
          </p:nvSpPr>
          <p:spPr>
            <a:xfrm rot="16200000">
              <a:off x="2713498" y="26143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0048A90-0D1B-4546-B18F-2DFAE2421113}"/>
                </a:ext>
              </a:extLst>
            </p:cNvPr>
            <p:cNvSpPr/>
            <p:nvPr/>
          </p:nvSpPr>
          <p:spPr>
            <a:xfrm>
              <a:off x="2219980" y="3204315"/>
              <a:ext cx="1440000" cy="27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C89A3CA-401F-4471-9E7D-9CCDFD30D4AA}"/>
              </a:ext>
            </a:extLst>
          </p:cNvPr>
          <p:cNvGrpSpPr/>
          <p:nvPr/>
        </p:nvGrpSpPr>
        <p:grpSpPr>
          <a:xfrm>
            <a:off x="5665531" y="4161308"/>
            <a:ext cx="2769551" cy="1816769"/>
            <a:chOff x="5665531" y="3861048"/>
            <a:chExt cx="2769551" cy="211702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D34DADB-BCE8-4E82-BF0B-A1C8D4F79777}"/>
                </a:ext>
              </a:extLst>
            </p:cNvPr>
            <p:cNvSpPr/>
            <p:nvPr/>
          </p:nvSpPr>
          <p:spPr>
            <a:xfrm>
              <a:off x="5931174" y="5708077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DEAD014-DE1A-4A49-A8CA-9C504916C63D}"/>
                </a:ext>
              </a:extLst>
            </p:cNvPr>
            <p:cNvSpPr/>
            <p:nvPr/>
          </p:nvSpPr>
          <p:spPr>
            <a:xfrm>
              <a:off x="5665531" y="4835074"/>
              <a:ext cx="2150534" cy="27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A4CB06A-2C0E-4901-9B61-4FC21A88A838}"/>
                </a:ext>
              </a:extLst>
            </p:cNvPr>
            <p:cNvSpPr/>
            <p:nvPr/>
          </p:nvSpPr>
          <p:spPr>
            <a:xfrm>
              <a:off x="5914240" y="3902096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向右箭號 34">
              <a:extLst>
                <a:ext uri="{FF2B5EF4-FFF2-40B4-BE49-F238E27FC236}">
                  <a16:creationId xmlns:a16="http://schemas.microsoft.com/office/drawing/2014/main" id="{C9F97B24-66E0-40D3-9B8E-0E708D6BED28}"/>
                </a:ext>
              </a:extLst>
            </p:cNvPr>
            <p:cNvSpPr/>
            <p:nvPr/>
          </p:nvSpPr>
          <p:spPr>
            <a:xfrm rot="16200000">
              <a:off x="6502923" y="5059969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5">
              <a:extLst>
                <a:ext uri="{FF2B5EF4-FFF2-40B4-BE49-F238E27FC236}">
                  <a16:creationId xmlns:a16="http://schemas.microsoft.com/office/drawing/2014/main" id="{897FF53E-AD8F-420D-8C21-E1C55A226BF7}"/>
                </a:ext>
              </a:extLst>
            </p:cNvPr>
            <p:cNvSpPr/>
            <p:nvPr/>
          </p:nvSpPr>
          <p:spPr>
            <a:xfrm rot="16200000">
              <a:off x="6502923" y="4163495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7">
              <a:extLst>
                <a:ext uri="{FF2B5EF4-FFF2-40B4-BE49-F238E27FC236}">
                  <a16:creationId xmlns:a16="http://schemas.microsoft.com/office/drawing/2014/main" id="{607B005E-73C4-47DF-9B6E-1E2B11F8808B}"/>
                </a:ext>
              </a:extLst>
            </p:cNvPr>
            <p:cNvSpPr txBox="1"/>
            <p:nvPr/>
          </p:nvSpPr>
          <p:spPr>
            <a:xfrm>
              <a:off x="6767681" y="5200494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W1</a:t>
              </a:r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文字方塊 41">
                  <a:extLst>
                    <a:ext uri="{FF2B5EF4-FFF2-40B4-BE49-F238E27FC236}">
                      <a16:creationId xmlns:a16="http://schemas.microsoft.com/office/drawing/2014/main" id="{C633AB8C-1416-4F19-B5B8-7D7010B57209}"/>
                    </a:ext>
                  </a:extLst>
                </p:cNvPr>
                <p:cNvSpPr txBox="1"/>
                <p:nvPr/>
              </p:nvSpPr>
              <p:spPr>
                <a:xfrm>
                  <a:off x="7666170" y="5650314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/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41" name="文字方塊 41">
                  <a:extLst>
                    <a:ext uri="{FF2B5EF4-FFF2-40B4-BE49-F238E27FC236}">
                      <a16:creationId xmlns:a16="http://schemas.microsoft.com/office/drawing/2014/main" id="{C633AB8C-1416-4F19-B5B8-7D7010B57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6170" y="5650314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字方塊 42">
                  <a:extLst>
                    <a:ext uri="{FF2B5EF4-FFF2-40B4-BE49-F238E27FC236}">
                      <a16:creationId xmlns:a16="http://schemas.microsoft.com/office/drawing/2014/main" id="{B55F62AF-F83F-4D46-9972-7ADF965F2BC2}"/>
                    </a:ext>
                  </a:extLst>
                </p:cNvPr>
                <p:cNvSpPr txBox="1"/>
                <p:nvPr/>
              </p:nvSpPr>
              <p:spPr>
                <a:xfrm>
                  <a:off x="7625558" y="3861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/>
                            </m:ctrlPr>
                          </m:accPr>
                          <m:e>
                            <m:r>
                              <a:rPr lang="en-US" altLang="zh-TW"/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42" name="文字方塊 42">
                  <a:extLst>
                    <a:ext uri="{FF2B5EF4-FFF2-40B4-BE49-F238E27FC236}">
                      <a16:creationId xmlns:a16="http://schemas.microsoft.com/office/drawing/2014/main" id="{B55F62AF-F83F-4D46-9972-7ADF965F2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58" y="3861048"/>
                  <a:ext cx="18331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t="-30769" r="-76667"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接點 43">
              <a:extLst>
                <a:ext uri="{FF2B5EF4-FFF2-40B4-BE49-F238E27FC236}">
                  <a16:creationId xmlns:a16="http://schemas.microsoft.com/office/drawing/2014/main" id="{47C74AD0-5CE0-47CF-8EBE-F3651439D580}"/>
                </a:ext>
              </a:extLst>
            </p:cNvPr>
            <p:cNvCxnSpPr/>
            <p:nvPr/>
          </p:nvCxnSpPr>
          <p:spPr>
            <a:xfrm flipV="1">
              <a:off x="8435082" y="4037096"/>
              <a:ext cx="0" cy="1830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4">
              <a:extLst>
                <a:ext uri="{FF2B5EF4-FFF2-40B4-BE49-F238E27FC236}">
                  <a16:creationId xmlns:a16="http://schemas.microsoft.com/office/drawing/2014/main" id="{D52882EF-94F6-4815-9C24-68940F3F0B22}"/>
                </a:ext>
              </a:extLst>
            </p:cNvPr>
            <p:cNvCxnSpPr/>
            <p:nvPr/>
          </p:nvCxnSpPr>
          <p:spPr>
            <a:xfrm rot="10800000">
              <a:off x="7907903" y="4045714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5">
              <a:extLst>
                <a:ext uri="{FF2B5EF4-FFF2-40B4-BE49-F238E27FC236}">
                  <a16:creationId xmlns:a16="http://schemas.microsoft.com/office/drawing/2014/main" id="{4469D40E-5803-4FE7-9A52-67B9D52A3085}"/>
                </a:ext>
              </a:extLst>
            </p:cNvPr>
            <p:cNvCxnSpPr/>
            <p:nvPr/>
          </p:nvCxnSpPr>
          <p:spPr>
            <a:xfrm rot="10800000">
              <a:off x="7907903" y="5868080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9">
              <a:extLst>
                <a:ext uri="{FF2B5EF4-FFF2-40B4-BE49-F238E27FC236}">
                  <a16:creationId xmlns:a16="http://schemas.microsoft.com/office/drawing/2014/main" id="{48B5C1C5-FF3B-40F9-8A5D-7138F86DB335}"/>
                </a:ext>
              </a:extLst>
            </p:cNvPr>
            <p:cNvSpPr txBox="1"/>
            <p:nvPr/>
          </p:nvSpPr>
          <p:spPr>
            <a:xfrm>
              <a:off x="6805866" y="4322566"/>
              <a:ext cx="1099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W1</a:t>
              </a:r>
              <a:r>
                <a:rPr lang="en-US" altLang="zh-TW" sz="2400" dirty="0"/>
                <a:t>’</a:t>
              </a:r>
              <a:endParaRPr lang="zh-TW" altLang="en-US" sz="2400" dirty="0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EA592280-5BF0-4494-ADDF-E15930DD2B40}"/>
              </a:ext>
            </a:extLst>
          </p:cNvPr>
          <p:cNvSpPr txBox="1"/>
          <p:nvPr/>
        </p:nvSpPr>
        <p:spPr>
          <a:xfrm>
            <a:off x="323527" y="1293890"/>
            <a:ext cx="511256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Find a group of parameters to initialize the DNN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Target model: 10 class-Classifier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906E524-05F8-4ACA-86D9-5AB516573989}"/>
              </a:ext>
            </a:extLst>
          </p:cNvPr>
          <p:cNvSpPr txBox="1"/>
          <p:nvPr/>
        </p:nvSpPr>
        <p:spPr>
          <a:xfrm>
            <a:off x="7849489" y="4948535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close</a:t>
            </a:r>
            <a:endParaRPr lang="zh-CN" altLang="en-US" dirty="0"/>
          </a:p>
        </p:txBody>
      </p:sp>
      <p:sp>
        <p:nvSpPr>
          <p:cNvPr id="68" name="文字方塊 45">
            <a:extLst>
              <a:ext uri="{FF2B5EF4-FFF2-40B4-BE49-F238E27FC236}">
                <a16:creationId xmlns:a16="http://schemas.microsoft.com/office/drawing/2014/main" id="{D698AA18-36B2-42AB-A05E-ADF2F1D6089F}"/>
              </a:ext>
            </a:extLst>
          </p:cNvPr>
          <p:cNvSpPr txBox="1"/>
          <p:nvPr/>
        </p:nvSpPr>
        <p:spPr>
          <a:xfrm>
            <a:off x="5535523" y="5278221"/>
            <a:ext cx="10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dk1"/>
                </a:solidFill>
              </a:rPr>
              <a:t>fix</a:t>
            </a:r>
            <a:endParaRPr lang="zh-TW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24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Pre-training Deep Neural Network (DNN)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文字方塊 28">
            <a:extLst>
              <a:ext uri="{FF2B5EF4-FFF2-40B4-BE49-F238E27FC236}">
                <a16:creationId xmlns:a16="http://schemas.microsoft.com/office/drawing/2014/main" id="{7F659C3E-38E9-443B-BF61-3DD59EEE73DA}"/>
              </a:ext>
            </a:extLst>
          </p:cNvPr>
          <p:cNvSpPr txBox="1"/>
          <p:nvPr/>
        </p:nvSpPr>
        <p:spPr>
          <a:xfrm>
            <a:off x="6217876" y="6000525"/>
            <a:ext cx="10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Input</a:t>
            </a:r>
            <a:endParaRPr lang="zh-TW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0C1245C-AC3B-4281-A1E6-EB84CBEDEB12}"/>
              </a:ext>
            </a:extLst>
          </p:cNvPr>
          <p:cNvGrpSpPr/>
          <p:nvPr/>
        </p:nvGrpSpPr>
        <p:grpSpPr>
          <a:xfrm>
            <a:off x="1432982" y="2251211"/>
            <a:ext cx="1978305" cy="4056040"/>
            <a:chOff x="1880635" y="1883707"/>
            <a:chExt cx="2150534" cy="47927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A9E4CD9-E391-4A21-A395-390C0B05413D}"/>
                </a:ext>
              </a:extLst>
            </p:cNvPr>
            <p:cNvSpPr/>
            <p:nvPr/>
          </p:nvSpPr>
          <p:spPr>
            <a:xfrm>
              <a:off x="2146277" y="5990875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87EF6AD-E09A-4E8D-80A5-B7A6392C9B87}"/>
                </a:ext>
              </a:extLst>
            </p:cNvPr>
            <p:cNvSpPr/>
            <p:nvPr/>
          </p:nvSpPr>
          <p:spPr>
            <a:xfrm>
              <a:off x="1880635" y="5071314"/>
              <a:ext cx="2150534" cy="27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166568-B5D3-4D44-A497-C3F3397C7F86}"/>
                </a:ext>
              </a:extLst>
            </p:cNvPr>
            <p:cNvSpPr/>
            <p:nvPr/>
          </p:nvSpPr>
          <p:spPr>
            <a:xfrm>
              <a:off x="1880635" y="4140732"/>
              <a:ext cx="2150534" cy="27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3B772-5B77-4435-A147-513C666B0626}"/>
                </a:ext>
              </a:extLst>
            </p:cNvPr>
            <p:cNvSpPr/>
            <p:nvPr/>
          </p:nvSpPr>
          <p:spPr>
            <a:xfrm>
              <a:off x="2412929" y="2368046"/>
              <a:ext cx="1075267" cy="27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文字方塊 17">
              <a:extLst>
                <a:ext uri="{FF2B5EF4-FFF2-40B4-BE49-F238E27FC236}">
                  <a16:creationId xmlns:a16="http://schemas.microsoft.com/office/drawing/2014/main" id="{F4479ADA-5E50-45C3-AC7C-217E94A0A5F8}"/>
                </a:ext>
              </a:extLst>
            </p:cNvPr>
            <p:cNvSpPr txBox="1"/>
            <p:nvPr/>
          </p:nvSpPr>
          <p:spPr>
            <a:xfrm>
              <a:off x="2400757" y="63071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29" name="文字方塊 18">
              <a:extLst>
                <a:ext uri="{FF2B5EF4-FFF2-40B4-BE49-F238E27FC236}">
                  <a16:creationId xmlns:a16="http://schemas.microsoft.com/office/drawing/2014/main" id="{E1DDFD6F-98D0-42E4-89A1-843E3984B572}"/>
                </a:ext>
              </a:extLst>
            </p:cNvPr>
            <p:cNvSpPr txBox="1"/>
            <p:nvPr/>
          </p:nvSpPr>
          <p:spPr>
            <a:xfrm>
              <a:off x="2400757" y="18837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output</a:t>
              </a:r>
              <a:endParaRPr lang="zh-TW" altLang="en-US" dirty="0"/>
            </a:p>
          </p:txBody>
        </p:sp>
        <p:sp>
          <p:nvSpPr>
            <p:cNvPr id="30" name="向右箭號 19">
              <a:extLst>
                <a:ext uri="{FF2B5EF4-FFF2-40B4-BE49-F238E27FC236}">
                  <a16:creationId xmlns:a16="http://schemas.microsoft.com/office/drawing/2014/main" id="{0300067C-EE71-4C90-9DB7-5CAD78CFBC9D}"/>
                </a:ext>
              </a:extLst>
            </p:cNvPr>
            <p:cNvSpPr/>
            <p:nvPr/>
          </p:nvSpPr>
          <p:spPr>
            <a:xfrm rot="16200000">
              <a:off x="2713499" y="5371124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20">
              <a:extLst>
                <a:ext uri="{FF2B5EF4-FFF2-40B4-BE49-F238E27FC236}">
                  <a16:creationId xmlns:a16="http://schemas.microsoft.com/office/drawing/2014/main" id="{6FC77114-55D5-4B7F-82F0-0AF1D1EA84EA}"/>
                </a:ext>
              </a:extLst>
            </p:cNvPr>
            <p:cNvSpPr/>
            <p:nvPr/>
          </p:nvSpPr>
          <p:spPr>
            <a:xfrm rot="16200000">
              <a:off x="2713499" y="44746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21">
              <a:extLst>
                <a:ext uri="{FF2B5EF4-FFF2-40B4-BE49-F238E27FC236}">
                  <a16:creationId xmlns:a16="http://schemas.microsoft.com/office/drawing/2014/main" id="{C164CD3A-EF5C-4361-9A7D-4D686426DF7B}"/>
                </a:ext>
              </a:extLst>
            </p:cNvPr>
            <p:cNvSpPr/>
            <p:nvPr/>
          </p:nvSpPr>
          <p:spPr>
            <a:xfrm rot="16200000">
              <a:off x="2713499" y="3494033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右箭號 22">
              <a:extLst>
                <a:ext uri="{FF2B5EF4-FFF2-40B4-BE49-F238E27FC236}">
                  <a16:creationId xmlns:a16="http://schemas.microsoft.com/office/drawing/2014/main" id="{0C01D943-0CC6-4C35-ADA1-B09A4F6E1666}"/>
                </a:ext>
              </a:extLst>
            </p:cNvPr>
            <p:cNvSpPr/>
            <p:nvPr/>
          </p:nvSpPr>
          <p:spPr>
            <a:xfrm rot="16200000">
              <a:off x="2713498" y="26143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0048A90-0D1B-4546-B18F-2DFAE2421113}"/>
                </a:ext>
              </a:extLst>
            </p:cNvPr>
            <p:cNvSpPr/>
            <p:nvPr/>
          </p:nvSpPr>
          <p:spPr>
            <a:xfrm>
              <a:off x="2219980" y="3204315"/>
              <a:ext cx="1440000" cy="27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C89A3CA-401F-4471-9E7D-9CCDFD30D4AA}"/>
              </a:ext>
            </a:extLst>
          </p:cNvPr>
          <p:cNvGrpSpPr/>
          <p:nvPr/>
        </p:nvGrpSpPr>
        <p:grpSpPr>
          <a:xfrm>
            <a:off x="5665531" y="4161308"/>
            <a:ext cx="2769551" cy="1816769"/>
            <a:chOff x="5665531" y="3861048"/>
            <a:chExt cx="2769551" cy="211702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D34DADB-BCE8-4E82-BF0B-A1C8D4F79777}"/>
                </a:ext>
              </a:extLst>
            </p:cNvPr>
            <p:cNvSpPr/>
            <p:nvPr/>
          </p:nvSpPr>
          <p:spPr>
            <a:xfrm>
              <a:off x="5931174" y="5708077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DEAD014-DE1A-4A49-A8CA-9C504916C63D}"/>
                </a:ext>
              </a:extLst>
            </p:cNvPr>
            <p:cNvSpPr/>
            <p:nvPr/>
          </p:nvSpPr>
          <p:spPr>
            <a:xfrm>
              <a:off x="5665531" y="4835074"/>
              <a:ext cx="2150534" cy="27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A4CB06A-2C0E-4901-9B61-4FC21A88A838}"/>
                </a:ext>
              </a:extLst>
            </p:cNvPr>
            <p:cNvSpPr/>
            <p:nvPr/>
          </p:nvSpPr>
          <p:spPr>
            <a:xfrm>
              <a:off x="5914240" y="3902096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向右箭號 34">
              <a:extLst>
                <a:ext uri="{FF2B5EF4-FFF2-40B4-BE49-F238E27FC236}">
                  <a16:creationId xmlns:a16="http://schemas.microsoft.com/office/drawing/2014/main" id="{C9F97B24-66E0-40D3-9B8E-0E708D6BED28}"/>
                </a:ext>
              </a:extLst>
            </p:cNvPr>
            <p:cNvSpPr/>
            <p:nvPr/>
          </p:nvSpPr>
          <p:spPr>
            <a:xfrm rot="16200000">
              <a:off x="6502923" y="5059969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5">
              <a:extLst>
                <a:ext uri="{FF2B5EF4-FFF2-40B4-BE49-F238E27FC236}">
                  <a16:creationId xmlns:a16="http://schemas.microsoft.com/office/drawing/2014/main" id="{897FF53E-AD8F-420D-8C21-E1C55A226BF7}"/>
                </a:ext>
              </a:extLst>
            </p:cNvPr>
            <p:cNvSpPr/>
            <p:nvPr/>
          </p:nvSpPr>
          <p:spPr>
            <a:xfrm rot="16200000">
              <a:off x="6502923" y="4163495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7">
              <a:extLst>
                <a:ext uri="{FF2B5EF4-FFF2-40B4-BE49-F238E27FC236}">
                  <a16:creationId xmlns:a16="http://schemas.microsoft.com/office/drawing/2014/main" id="{607B005E-73C4-47DF-9B6E-1E2B11F8808B}"/>
                </a:ext>
              </a:extLst>
            </p:cNvPr>
            <p:cNvSpPr txBox="1"/>
            <p:nvPr/>
          </p:nvSpPr>
          <p:spPr>
            <a:xfrm>
              <a:off x="6767681" y="5200494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W1</a:t>
              </a:r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文字方塊 41">
                  <a:extLst>
                    <a:ext uri="{FF2B5EF4-FFF2-40B4-BE49-F238E27FC236}">
                      <a16:creationId xmlns:a16="http://schemas.microsoft.com/office/drawing/2014/main" id="{C633AB8C-1416-4F19-B5B8-7D7010B57209}"/>
                    </a:ext>
                  </a:extLst>
                </p:cNvPr>
                <p:cNvSpPr txBox="1"/>
                <p:nvPr/>
              </p:nvSpPr>
              <p:spPr>
                <a:xfrm>
                  <a:off x="7666170" y="5650314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/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41" name="文字方塊 41">
                  <a:extLst>
                    <a:ext uri="{FF2B5EF4-FFF2-40B4-BE49-F238E27FC236}">
                      <a16:creationId xmlns:a16="http://schemas.microsoft.com/office/drawing/2014/main" id="{C633AB8C-1416-4F19-B5B8-7D7010B57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6170" y="5650314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字方塊 42">
                  <a:extLst>
                    <a:ext uri="{FF2B5EF4-FFF2-40B4-BE49-F238E27FC236}">
                      <a16:creationId xmlns:a16="http://schemas.microsoft.com/office/drawing/2014/main" id="{B55F62AF-F83F-4D46-9972-7ADF965F2BC2}"/>
                    </a:ext>
                  </a:extLst>
                </p:cNvPr>
                <p:cNvSpPr txBox="1"/>
                <p:nvPr/>
              </p:nvSpPr>
              <p:spPr>
                <a:xfrm>
                  <a:off x="7625558" y="3861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TW"/>
                            </m:ctrlPr>
                          </m:accPr>
                          <m:e>
                            <m:r>
                              <a:rPr lang="en-US" altLang="zh-TW"/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42" name="文字方塊 42">
                  <a:extLst>
                    <a:ext uri="{FF2B5EF4-FFF2-40B4-BE49-F238E27FC236}">
                      <a16:creationId xmlns:a16="http://schemas.microsoft.com/office/drawing/2014/main" id="{B55F62AF-F83F-4D46-9972-7ADF965F2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558" y="3861048"/>
                  <a:ext cx="18331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t="-30769" r="-76667"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接點 43">
              <a:extLst>
                <a:ext uri="{FF2B5EF4-FFF2-40B4-BE49-F238E27FC236}">
                  <a16:creationId xmlns:a16="http://schemas.microsoft.com/office/drawing/2014/main" id="{47C74AD0-5CE0-47CF-8EBE-F3651439D580}"/>
                </a:ext>
              </a:extLst>
            </p:cNvPr>
            <p:cNvCxnSpPr/>
            <p:nvPr/>
          </p:nvCxnSpPr>
          <p:spPr>
            <a:xfrm flipV="1">
              <a:off x="8435082" y="4037096"/>
              <a:ext cx="0" cy="1830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4">
              <a:extLst>
                <a:ext uri="{FF2B5EF4-FFF2-40B4-BE49-F238E27FC236}">
                  <a16:creationId xmlns:a16="http://schemas.microsoft.com/office/drawing/2014/main" id="{D52882EF-94F6-4815-9C24-68940F3F0B22}"/>
                </a:ext>
              </a:extLst>
            </p:cNvPr>
            <p:cNvCxnSpPr/>
            <p:nvPr/>
          </p:nvCxnSpPr>
          <p:spPr>
            <a:xfrm rot="10800000">
              <a:off x="7907903" y="4045714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5">
              <a:extLst>
                <a:ext uri="{FF2B5EF4-FFF2-40B4-BE49-F238E27FC236}">
                  <a16:creationId xmlns:a16="http://schemas.microsoft.com/office/drawing/2014/main" id="{4469D40E-5803-4FE7-9A52-67B9D52A3085}"/>
                </a:ext>
              </a:extLst>
            </p:cNvPr>
            <p:cNvCxnSpPr/>
            <p:nvPr/>
          </p:nvCxnSpPr>
          <p:spPr>
            <a:xfrm rot="10800000">
              <a:off x="7907903" y="5868080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9">
              <a:extLst>
                <a:ext uri="{FF2B5EF4-FFF2-40B4-BE49-F238E27FC236}">
                  <a16:creationId xmlns:a16="http://schemas.microsoft.com/office/drawing/2014/main" id="{48B5C1C5-FF3B-40F9-8A5D-7138F86DB335}"/>
                </a:ext>
              </a:extLst>
            </p:cNvPr>
            <p:cNvSpPr txBox="1"/>
            <p:nvPr/>
          </p:nvSpPr>
          <p:spPr>
            <a:xfrm>
              <a:off x="6805866" y="4322566"/>
              <a:ext cx="1099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W1</a:t>
              </a:r>
              <a:r>
                <a:rPr lang="en-US" altLang="zh-TW" sz="2400" dirty="0"/>
                <a:t>’</a:t>
              </a:r>
              <a:endParaRPr lang="zh-TW" altLang="en-US" sz="2400" dirty="0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EA592280-5BF0-4494-ADDF-E15930DD2B40}"/>
              </a:ext>
            </a:extLst>
          </p:cNvPr>
          <p:cNvSpPr txBox="1"/>
          <p:nvPr/>
        </p:nvSpPr>
        <p:spPr>
          <a:xfrm>
            <a:off x="323527" y="1293890"/>
            <a:ext cx="511256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Find a group of parameters to initialize the DNN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Target model: 10 class-Classifier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906E524-05F8-4ACA-86D9-5AB516573989}"/>
              </a:ext>
            </a:extLst>
          </p:cNvPr>
          <p:cNvSpPr txBox="1"/>
          <p:nvPr/>
        </p:nvSpPr>
        <p:spPr>
          <a:xfrm>
            <a:off x="7849489" y="4948535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close</a:t>
            </a:r>
            <a:endParaRPr lang="zh-CN" altLang="en-US" dirty="0"/>
          </a:p>
        </p:txBody>
      </p:sp>
      <p:sp>
        <p:nvSpPr>
          <p:cNvPr id="54" name="文字方塊 31">
            <a:extLst>
              <a:ext uri="{FF2B5EF4-FFF2-40B4-BE49-F238E27FC236}">
                <a16:creationId xmlns:a16="http://schemas.microsoft.com/office/drawing/2014/main" id="{63BCB053-4BAA-4A83-AE9D-C7DB4D5ED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079" y="5453591"/>
            <a:ext cx="1556444" cy="5136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Overcomplete autoencoder </a:t>
            </a:r>
            <a:endParaRPr lang="zh-TW" altLang="en-US" dirty="0"/>
          </a:p>
        </p:txBody>
      </p:sp>
      <p:sp>
        <p:nvSpPr>
          <p:cNvPr id="56" name="文字方塊 31">
            <a:extLst>
              <a:ext uri="{FF2B5EF4-FFF2-40B4-BE49-F238E27FC236}">
                <a16:creationId xmlns:a16="http://schemas.microsoft.com/office/drawing/2014/main" id="{0BAEE9EF-1E2C-4E40-90BA-3C2A57013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1067" y="4596159"/>
            <a:ext cx="2004456" cy="5136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Add a regularization to the loss function</a:t>
            </a:r>
            <a:endParaRPr lang="zh-TW" altLang="en-US" dirty="0"/>
          </a:p>
        </p:txBody>
      </p:sp>
      <p:sp>
        <p:nvSpPr>
          <p:cNvPr id="58" name="文字方塊 31">
            <a:extLst>
              <a:ext uri="{FF2B5EF4-FFF2-40B4-BE49-F238E27FC236}">
                <a16:creationId xmlns:a16="http://schemas.microsoft.com/office/drawing/2014/main" id="{18696401-B231-484E-8C02-0401BC169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912" y="3738727"/>
            <a:ext cx="1755611" cy="5136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Sparse </a:t>
            </a:r>
            <a:r>
              <a:rPr lang="en-US" altLang="zh-TW" dirty="0" err="1"/>
              <a:t>autoencoer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31">
                <a:extLst>
                  <a:ext uri="{FF2B5EF4-FFF2-40B4-BE49-F238E27FC236}">
                    <a16:creationId xmlns:a16="http://schemas.microsoft.com/office/drawing/2014/main" id="{58CA1D47-B9A3-4D21-AB3B-E87790CB10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5896" y="2852936"/>
                <a:ext cx="1899627" cy="51362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1600">
                    <a:solidFill>
                      <a:schemeClr val="tx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TW" altLang="el-GR" dirty="0" smtClean="0"/>
                        <m:t>𝐿</m:t>
                      </m:r>
                      <m:r>
                        <m:rPr>
                          <m:nor/>
                        </m:rPr>
                        <a:rPr lang="el-GR" altLang="zh-TW" dirty="0" smtClean="0"/>
                        <m:t>(</m:t>
                      </m:r>
                      <m:r>
                        <m:rPr>
                          <m:nor/>
                        </m:rPr>
                        <a:rPr lang="zh-TW" altLang="el-GR" dirty="0" smtClean="0"/>
                        <m:t>𝑥</m:t>
                      </m:r>
                      <m:r>
                        <m:rPr>
                          <m:nor/>
                        </m:rPr>
                        <a:rPr lang="el-GR" altLang="zh-TW" dirty="0" smtClean="0"/>
                        <m:t>,</m:t>
                      </m:r>
                      <m:r>
                        <m:rPr>
                          <m:nor/>
                        </m:rPr>
                        <a:rPr lang="zh-TW" altLang="el-GR" dirty="0" smtClean="0"/>
                        <m:t>𝑔</m:t>
                      </m:r>
                      <m:r>
                        <m:rPr>
                          <m:nor/>
                        </m:rPr>
                        <a:rPr lang="el-GR" altLang="zh-TW" dirty="0" smtClean="0"/>
                        <m:t>(</m:t>
                      </m:r>
                      <m:r>
                        <m:rPr>
                          <m:nor/>
                        </m:rPr>
                        <a:rPr lang="zh-TW" altLang="el-GR" dirty="0" smtClean="0"/>
                        <m:t>𝑓</m:t>
                      </m:r>
                      <m:r>
                        <m:rPr>
                          <m:nor/>
                        </m:rPr>
                        <a:rPr lang="el-GR" altLang="zh-TW" dirty="0" smtClean="0"/>
                        <m:t>(</m:t>
                      </m:r>
                      <m:r>
                        <m:rPr>
                          <m:nor/>
                        </m:rPr>
                        <a:rPr lang="zh-TW" altLang="el-GR" dirty="0" smtClean="0"/>
                        <m:t>𝑥</m:t>
                      </m:r>
                      <m:r>
                        <m:rPr>
                          <m:nor/>
                        </m:rPr>
                        <a:rPr lang="el-GR" altLang="zh-TW" dirty="0" smtClean="0"/>
                        <m:t>)))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+</m:t>
                      </m:r>
                      <m:r>
                        <m:rPr>
                          <m:sty m:val="p"/>
                        </m:rPr>
                        <a:rPr lang="el-GR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supHide m:val="on"/>
                          <m:ctrlPr>
                            <a:rPr lang="el-GR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l-GR" altLang="zh-TW" dirty="0"/>
              </a:p>
            </p:txBody>
          </p:sp>
        </mc:Choice>
        <mc:Fallback>
          <p:sp>
            <p:nvSpPr>
              <p:cNvPr id="60" name="文字方塊 31">
                <a:extLst>
                  <a:ext uri="{FF2B5EF4-FFF2-40B4-BE49-F238E27FC236}">
                    <a16:creationId xmlns:a16="http://schemas.microsoft.com/office/drawing/2014/main" id="{58CA1D47-B9A3-4D21-AB3B-E87790CB1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2852936"/>
                <a:ext cx="1899627" cy="513627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00B3FE2-24C4-4907-BA88-E94D98E79C19}"/>
              </a:ext>
            </a:extLst>
          </p:cNvPr>
          <p:cNvCxnSpPr>
            <a:cxnSpLocks/>
          </p:cNvCxnSpPr>
          <p:nvPr/>
        </p:nvCxnSpPr>
        <p:spPr>
          <a:xfrm flipV="1">
            <a:off x="4572000" y="5177349"/>
            <a:ext cx="0" cy="1405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6B21ABF7-1635-4A0A-9B55-EA75573A3F14}"/>
              </a:ext>
            </a:extLst>
          </p:cNvPr>
          <p:cNvCxnSpPr>
            <a:cxnSpLocks/>
          </p:cNvCxnSpPr>
          <p:nvPr/>
        </p:nvCxnSpPr>
        <p:spPr>
          <a:xfrm flipV="1">
            <a:off x="4572000" y="4319783"/>
            <a:ext cx="0" cy="1405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15FB60C-A556-4D73-BAE7-768A202D506C}"/>
              </a:ext>
            </a:extLst>
          </p:cNvPr>
          <p:cNvCxnSpPr>
            <a:cxnSpLocks/>
          </p:cNvCxnSpPr>
          <p:nvPr/>
        </p:nvCxnSpPr>
        <p:spPr>
          <a:xfrm flipV="1">
            <a:off x="4572000" y="3456808"/>
            <a:ext cx="0" cy="1405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45">
            <a:extLst>
              <a:ext uri="{FF2B5EF4-FFF2-40B4-BE49-F238E27FC236}">
                <a16:creationId xmlns:a16="http://schemas.microsoft.com/office/drawing/2014/main" id="{D698AA18-36B2-42AB-A05E-ADF2F1D6089F}"/>
              </a:ext>
            </a:extLst>
          </p:cNvPr>
          <p:cNvSpPr txBox="1"/>
          <p:nvPr/>
        </p:nvSpPr>
        <p:spPr>
          <a:xfrm>
            <a:off x="5535523" y="5278221"/>
            <a:ext cx="10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dk1"/>
                </a:solidFill>
              </a:rPr>
              <a:t>fix</a:t>
            </a:r>
            <a:endParaRPr lang="zh-TW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138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Pre-training Deep Neural Network (DNN)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文字方塊 28">
            <a:extLst>
              <a:ext uri="{FF2B5EF4-FFF2-40B4-BE49-F238E27FC236}">
                <a16:creationId xmlns:a16="http://schemas.microsoft.com/office/drawing/2014/main" id="{7F659C3E-38E9-443B-BF61-3DD59EEE73DA}"/>
              </a:ext>
            </a:extLst>
          </p:cNvPr>
          <p:cNvSpPr txBox="1"/>
          <p:nvPr/>
        </p:nvSpPr>
        <p:spPr>
          <a:xfrm>
            <a:off x="6217876" y="6000525"/>
            <a:ext cx="10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Input</a:t>
            </a:r>
            <a:endParaRPr lang="zh-TW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0C1245C-AC3B-4281-A1E6-EB84CBEDEB12}"/>
              </a:ext>
            </a:extLst>
          </p:cNvPr>
          <p:cNvGrpSpPr/>
          <p:nvPr/>
        </p:nvGrpSpPr>
        <p:grpSpPr>
          <a:xfrm>
            <a:off x="1432982" y="2251211"/>
            <a:ext cx="1978305" cy="4056040"/>
            <a:chOff x="1880635" y="1883707"/>
            <a:chExt cx="2150534" cy="47927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A9E4CD9-E391-4A21-A395-390C0B05413D}"/>
                </a:ext>
              </a:extLst>
            </p:cNvPr>
            <p:cNvSpPr/>
            <p:nvPr/>
          </p:nvSpPr>
          <p:spPr>
            <a:xfrm>
              <a:off x="2146277" y="5990875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87EF6AD-E09A-4E8D-80A5-B7A6392C9B87}"/>
                </a:ext>
              </a:extLst>
            </p:cNvPr>
            <p:cNvSpPr/>
            <p:nvPr/>
          </p:nvSpPr>
          <p:spPr>
            <a:xfrm>
              <a:off x="1880635" y="5071314"/>
              <a:ext cx="2150534" cy="27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166568-B5D3-4D44-A497-C3F3397C7F86}"/>
                </a:ext>
              </a:extLst>
            </p:cNvPr>
            <p:cNvSpPr/>
            <p:nvPr/>
          </p:nvSpPr>
          <p:spPr>
            <a:xfrm>
              <a:off x="1880635" y="4140732"/>
              <a:ext cx="2150534" cy="27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3B772-5B77-4435-A147-513C666B0626}"/>
                </a:ext>
              </a:extLst>
            </p:cNvPr>
            <p:cNvSpPr/>
            <p:nvPr/>
          </p:nvSpPr>
          <p:spPr>
            <a:xfrm>
              <a:off x="2412929" y="2368046"/>
              <a:ext cx="1075267" cy="27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文字方塊 17">
              <a:extLst>
                <a:ext uri="{FF2B5EF4-FFF2-40B4-BE49-F238E27FC236}">
                  <a16:creationId xmlns:a16="http://schemas.microsoft.com/office/drawing/2014/main" id="{F4479ADA-5E50-45C3-AC7C-217E94A0A5F8}"/>
                </a:ext>
              </a:extLst>
            </p:cNvPr>
            <p:cNvSpPr txBox="1"/>
            <p:nvPr/>
          </p:nvSpPr>
          <p:spPr>
            <a:xfrm>
              <a:off x="2400757" y="63071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29" name="文字方塊 18">
              <a:extLst>
                <a:ext uri="{FF2B5EF4-FFF2-40B4-BE49-F238E27FC236}">
                  <a16:creationId xmlns:a16="http://schemas.microsoft.com/office/drawing/2014/main" id="{E1DDFD6F-98D0-42E4-89A1-843E3984B572}"/>
                </a:ext>
              </a:extLst>
            </p:cNvPr>
            <p:cNvSpPr txBox="1"/>
            <p:nvPr/>
          </p:nvSpPr>
          <p:spPr>
            <a:xfrm>
              <a:off x="2400757" y="18837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output</a:t>
              </a:r>
              <a:endParaRPr lang="zh-TW" altLang="en-US" dirty="0"/>
            </a:p>
          </p:txBody>
        </p:sp>
        <p:sp>
          <p:nvSpPr>
            <p:cNvPr id="30" name="向右箭號 19">
              <a:extLst>
                <a:ext uri="{FF2B5EF4-FFF2-40B4-BE49-F238E27FC236}">
                  <a16:creationId xmlns:a16="http://schemas.microsoft.com/office/drawing/2014/main" id="{0300067C-EE71-4C90-9DB7-5CAD78CFBC9D}"/>
                </a:ext>
              </a:extLst>
            </p:cNvPr>
            <p:cNvSpPr/>
            <p:nvPr/>
          </p:nvSpPr>
          <p:spPr>
            <a:xfrm rot="16200000">
              <a:off x="2713499" y="5371124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20">
              <a:extLst>
                <a:ext uri="{FF2B5EF4-FFF2-40B4-BE49-F238E27FC236}">
                  <a16:creationId xmlns:a16="http://schemas.microsoft.com/office/drawing/2014/main" id="{6FC77114-55D5-4B7F-82F0-0AF1D1EA84EA}"/>
                </a:ext>
              </a:extLst>
            </p:cNvPr>
            <p:cNvSpPr/>
            <p:nvPr/>
          </p:nvSpPr>
          <p:spPr>
            <a:xfrm rot="16200000">
              <a:off x="2713499" y="44746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21">
              <a:extLst>
                <a:ext uri="{FF2B5EF4-FFF2-40B4-BE49-F238E27FC236}">
                  <a16:creationId xmlns:a16="http://schemas.microsoft.com/office/drawing/2014/main" id="{C164CD3A-EF5C-4361-9A7D-4D686426DF7B}"/>
                </a:ext>
              </a:extLst>
            </p:cNvPr>
            <p:cNvSpPr/>
            <p:nvPr/>
          </p:nvSpPr>
          <p:spPr>
            <a:xfrm rot="16200000">
              <a:off x="2713499" y="3494033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右箭號 22">
              <a:extLst>
                <a:ext uri="{FF2B5EF4-FFF2-40B4-BE49-F238E27FC236}">
                  <a16:creationId xmlns:a16="http://schemas.microsoft.com/office/drawing/2014/main" id="{0C01D943-0CC6-4C35-ADA1-B09A4F6E1666}"/>
                </a:ext>
              </a:extLst>
            </p:cNvPr>
            <p:cNvSpPr/>
            <p:nvPr/>
          </p:nvSpPr>
          <p:spPr>
            <a:xfrm rot="16200000">
              <a:off x="2713498" y="26143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0048A90-0D1B-4546-B18F-2DFAE2421113}"/>
                </a:ext>
              </a:extLst>
            </p:cNvPr>
            <p:cNvSpPr/>
            <p:nvPr/>
          </p:nvSpPr>
          <p:spPr>
            <a:xfrm>
              <a:off x="2219980" y="3204315"/>
              <a:ext cx="1440000" cy="27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EA592280-5BF0-4494-ADDF-E15930DD2B40}"/>
              </a:ext>
            </a:extLst>
          </p:cNvPr>
          <p:cNvSpPr txBox="1"/>
          <p:nvPr/>
        </p:nvSpPr>
        <p:spPr>
          <a:xfrm>
            <a:off x="323527" y="1293890"/>
            <a:ext cx="511256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Find a group of parameters to initialize the DNN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Target model: 10 class-Classifier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906E524-05F8-4ACA-86D9-5AB516573989}"/>
              </a:ext>
            </a:extLst>
          </p:cNvPr>
          <p:cNvSpPr txBox="1"/>
          <p:nvPr/>
        </p:nvSpPr>
        <p:spPr>
          <a:xfrm>
            <a:off x="8143915" y="403596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close</a:t>
            </a:r>
            <a:endParaRPr lang="zh-CN" altLang="en-US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CF9A9E15-3334-434A-A7DD-4354381F91D2}"/>
              </a:ext>
            </a:extLst>
          </p:cNvPr>
          <p:cNvGrpSpPr/>
          <p:nvPr/>
        </p:nvGrpSpPr>
        <p:grpSpPr>
          <a:xfrm>
            <a:off x="5535523" y="3319206"/>
            <a:ext cx="3237929" cy="2673168"/>
            <a:chOff x="5487243" y="3235364"/>
            <a:chExt cx="3237929" cy="3112082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78AD8F8-C393-42A8-938C-6B3218E9D24C}"/>
                </a:ext>
              </a:extLst>
            </p:cNvPr>
            <p:cNvSpPr/>
            <p:nvPr/>
          </p:nvSpPr>
          <p:spPr>
            <a:xfrm>
              <a:off x="5872921" y="6077446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5A099640-FCE4-4049-98F3-130C4E3BEC70}"/>
                </a:ext>
              </a:extLst>
            </p:cNvPr>
            <p:cNvSpPr/>
            <p:nvPr/>
          </p:nvSpPr>
          <p:spPr>
            <a:xfrm>
              <a:off x="5607278" y="5204443"/>
              <a:ext cx="2150534" cy="27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向右箭號 34">
              <a:extLst>
                <a:ext uri="{FF2B5EF4-FFF2-40B4-BE49-F238E27FC236}">
                  <a16:creationId xmlns:a16="http://schemas.microsoft.com/office/drawing/2014/main" id="{04F7BA82-3C1A-44EB-B9EE-D10B319BBB2D}"/>
                </a:ext>
              </a:extLst>
            </p:cNvPr>
            <p:cNvSpPr/>
            <p:nvPr/>
          </p:nvSpPr>
          <p:spPr>
            <a:xfrm rot="16200000">
              <a:off x="6444670" y="5429338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文字方塊 37">
              <a:extLst>
                <a:ext uri="{FF2B5EF4-FFF2-40B4-BE49-F238E27FC236}">
                  <a16:creationId xmlns:a16="http://schemas.microsoft.com/office/drawing/2014/main" id="{1DC8D710-757B-4D8E-8D6B-69F224908639}"/>
                </a:ext>
              </a:extLst>
            </p:cNvPr>
            <p:cNvSpPr txBox="1"/>
            <p:nvPr/>
          </p:nvSpPr>
          <p:spPr>
            <a:xfrm>
              <a:off x="6709428" y="5569862"/>
              <a:ext cx="1099610" cy="408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W1</a:t>
              </a:r>
              <a:endParaRPr lang="zh-TW" altLang="en-US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D3ACFD09-7380-4C5C-BB7C-E3413E6B970F}"/>
                </a:ext>
              </a:extLst>
            </p:cNvPr>
            <p:cNvSpPr/>
            <p:nvPr/>
          </p:nvSpPr>
          <p:spPr>
            <a:xfrm>
              <a:off x="5580112" y="4230417"/>
              <a:ext cx="2150534" cy="27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82D6553C-10E9-4D42-99DF-089A2C7CA791}"/>
                </a:ext>
              </a:extLst>
            </p:cNvPr>
            <p:cNvSpPr/>
            <p:nvPr/>
          </p:nvSpPr>
          <p:spPr>
            <a:xfrm>
              <a:off x="5580112" y="3294000"/>
              <a:ext cx="2150534" cy="27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向右箭號 42">
              <a:extLst>
                <a:ext uri="{FF2B5EF4-FFF2-40B4-BE49-F238E27FC236}">
                  <a16:creationId xmlns:a16="http://schemas.microsoft.com/office/drawing/2014/main" id="{FBF860E7-832D-4189-97C0-444D3F4619CD}"/>
                </a:ext>
              </a:extLst>
            </p:cNvPr>
            <p:cNvSpPr/>
            <p:nvPr/>
          </p:nvSpPr>
          <p:spPr>
            <a:xfrm rot="16200000">
              <a:off x="6428069" y="4532301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向右箭號 43">
              <a:extLst>
                <a:ext uri="{FF2B5EF4-FFF2-40B4-BE49-F238E27FC236}">
                  <a16:creationId xmlns:a16="http://schemas.microsoft.com/office/drawing/2014/main" id="{53491079-CF69-49F3-B7B6-2DFE46E3A803}"/>
                </a:ext>
              </a:extLst>
            </p:cNvPr>
            <p:cNvSpPr/>
            <p:nvPr/>
          </p:nvSpPr>
          <p:spPr>
            <a:xfrm rot="16200000">
              <a:off x="6428069" y="3551684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文字方塊 45">
              <a:extLst>
                <a:ext uri="{FF2B5EF4-FFF2-40B4-BE49-F238E27FC236}">
                  <a16:creationId xmlns:a16="http://schemas.microsoft.com/office/drawing/2014/main" id="{6EB7671F-16F8-4D52-8DAC-1EFE1C912428}"/>
                </a:ext>
              </a:extLst>
            </p:cNvPr>
            <p:cNvSpPr txBox="1"/>
            <p:nvPr/>
          </p:nvSpPr>
          <p:spPr>
            <a:xfrm>
              <a:off x="5487243" y="5557391"/>
              <a:ext cx="1099610" cy="408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fix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文字方塊 46">
                  <a:extLst>
                    <a:ext uri="{FF2B5EF4-FFF2-40B4-BE49-F238E27FC236}">
                      <a16:creationId xmlns:a16="http://schemas.microsoft.com/office/drawing/2014/main" id="{A80C6611-E7F5-4CA0-B245-5441AE7E41AD}"/>
                    </a:ext>
                  </a:extLst>
                </p:cNvPr>
                <p:cNvSpPr txBox="1"/>
                <p:nvPr/>
              </p:nvSpPr>
              <p:spPr>
                <a:xfrm>
                  <a:off x="7613515" y="6027780"/>
                  <a:ext cx="183319" cy="3064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/>
                          <m:t>𝑥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06" name="文字方塊 46">
                  <a:extLst>
                    <a:ext uri="{FF2B5EF4-FFF2-40B4-BE49-F238E27FC236}">
                      <a16:creationId xmlns:a16="http://schemas.microsoft.com/office/drawing/2014/main" id="{A80C6611-E7F5-4CA0-B245-5441AE7E4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515" y="6027780"/>
                  <a:ext cx="183319" cy="30643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 b="-46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文字方塊 48">
                  <a:extLst>
                    <a:ext uri="{FF2B5EF4-FFF2-40B4-BE49-F238E27FC236}">
                      <a16:creationId xmlns:a16="http://schemas.microsoft.com/office/drawing/2014/main" id="{CB4D8BC6-18C2-409F-8F23-30B93D3DF3C0}"/>
                    </a:ext>
                  </a:extLst>
                </p:cNvPr>
                <p:cNvSpPr txBox="1"/>
                <p:nvPr/>
              </p:nvSpPr>
              <p:spPr>
                <a:xfrm>
                  <a:off x="7844831" y="5141776"/>
                  <a:ext cx="289310" cy="3133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/>
                            </m:ctrlPr>
                          </m:sSupPr>
                          <m:e>
                            <m:r>
                              <a:rPr lang="en-US" altLang="zh-TW"/>
                              <m:t>𝑎</m:t>
                            </m:r>
                          </m:e>
                          <m:sup>
                            <m:r>
                              <a:rPr lang="en-US" altLang="zh-TW"/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07" name="文字方塊 48">
                  <a:extLst>
                    <a:ext uri="{FF2B5EF4-FFF2-40B4-BE49-F238E27FC236}">
                      <a16:creationId xmlns:a16="http://schemas.microsoft.com/office/drawing/2014/main" id="{CB4D8BC6-18C2-409F-8F23-30B93D3DF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831" y="5141776"/>
                  <a:ext cx="289310" cy="313320"/>
                </a:xfrm>
                <a:prstGeom prst="rect">
                  <a:avLst/>
                </a:prstGeom>
                <a:blipFill>
                  <a:blip r:embed="rId4"/>
                  <a:stretch>
                    <a:fillRect l="-12766" t="-4545" r="-10638" b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文字方塊 49">
                  <a:extLst>
                    <a:ext uri="{FF2B5EF4-FFF2-40B4-BE49-F238E27FC236}">
                      <a16:creationId xmlns:a16="http://schemas.microsoft.com/office/drawing/2014/main" id="{C9D88E45-874D-485F-A01A-78ED8F85D3E8}"/>
                    </a:ext>
                  </a:extLst>
                </p:cNvPr>
                <p:cNvSpPr txBox="1"/>
                <p:nvPr/>
              </p:nvSpPr>
              <p:spPr>
                <a:xfrm>
                  <a:off x="7842395" y="3235364"/>
                  <a:ext cx="289310" cy="3133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/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/>
                                </m:ctrlPr>
                              </m:accPr>
                              <m:e>
                                <m:r>
                                  <a:rPr lang="en-US" altLang="zh-TW"/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/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08" name="文字方塊 49">
                  <a:extLst>
                    <a:ext uri="{FF2B5EF4-FFF2-40B4-BE49-F238E27FC236}">
                      <a16:creationId xmlns:a16="http://schemas.microsoft.com/office/drawing/2014/main" id="{C9D88E45-874D-485F-A01A-78ED8F85D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2395" y="3235364"/>
                  <a:ext cx="289310" cy="313320"/>
                </a:xfrm>
                <a:prstGeom prst="rect">
                  <a:avLst/>
                </a:prstGeom>
                <a:blipFill>
                  <a:blip r:embed="rId5"/>
                  <a:stretch>
                    <a:fillRect l="-12500" t="-22222" r="-47917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直線接點 50">
              <a:extLst>
                <a:ext uri="{FF2B5EF4-FFF2-40B4-BE49-F238E27FC236}">
                  <a16:creationId xmlns:a16="http://schemas.microsoft.com/office/drawing/2014/main" id="{29C6D5B1-8944-4225-85D8-EFC0657BA5FF}"/>
                </a:ext>
              </a:extLst>
            </p:cNvPr>
            <p:cNvCxnSpPr/>
            <p:nvPr/>
          </p:nvCxnSpPr>
          <p:spPr>
            <a:xfrm flipV="1">
              <a:off x="8725172" y="3420030"/>
              <a:ext cx="0" cy="19721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51">
              <a:extLst>
                <a:ext uri="{FF2B5EF4-FFF2-40B4-BE49-F238E27FC236}">
                  <a16:creationId xmlns:a16="http://schemas.microsoft.com/office/drawing/2014/main" id="{27342E38-EF4F-4A35-829E-367F83263ABF}"/>
                </a:ext>
              </a:extLst>
            </p:cNvPr>
            <p:cNvCxnSpPr/>
            <p:nvPr/>
          </p:nvCxnSpPr>
          <p:spPr>
            <a:xfrm rot="10800000">
              <a:off x="8197993" y="3411203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52">
              <a:extLst>
                <a:ext uri="{FF2B5EF4-FFF2-40B4-BE49-F238E27FC236}">
                  <a16:creationId xmlns:a16="http://schemas.microsoft.com/office/drawing/2014/main" id="{9B0E2CBE-BD21-4366-A930-F26A40B0745B}"/>
                </a:ext>
              </a:extLst>
            </p:cNvPr>
            <p:cNvCxnSpPr/>
            <p:nvPr/>
          </p:nvCxnSpPr>
          <p:spPr>
            <a:xfrm rot="10800000">
              <a:off x="8212110" y="5377710"/>
              <a:ext cx="509588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53">
              <a:extLst>
                <a:ext uri="{FF2B5EF4-FFF2-40B4-BE49-F238E27FC236}">
                  <a16:creationId xmlns:a16="http://schemas.microsoft.com/office/drawing/2014/main" id="{E18C4047-E547-467E-8221-7703F356EC03}"/>
                </a:ext>
              </a:extLst>
            </p:cNvPr>
            <p:cNvSpPr txBox="1"/>
            <p:nvPr/>
          </p:nvSpPr>
          <p:spPr>
            <a:xfrm>
              <a:off x="6701712" y="4660354"/>
              <a:ext cx="1099610" cy="408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W2</a:t>
              </a:r>
              <a:endParaRPr lang="zh-TW" altLang="en-US" dirty="0"/>
            </a:p>
          </p:txBody>
        </p:sp>
        <p:sp>
          <p:nvSpPr>
            <p:cNvPr id="113" name="文字方塊 54">
              <a:extLst>
                <a:ext uri="{FF2B5EF4-FFF2-40B4-BE49-F238E27FC236}">
                  <a16:creationId xmlns:a16="http://schemas.microsoft.com/office/drawing/2014/main" id="{4D3707F4-6F4C-4724-AF8E-FE741764FAB0}"/>
                </a:ext>
              </a:extLst>
            </p:cNvPr>
            <p:cNvSpPr txBox="1"/>
            <p:nvPr/>
          </p:nvSpPr>
          <p:spPr>
            <a:xfrm>
              <a:off x="6732132" y="3715080"/>
              <a:ext cx="1099610" cy="510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W2</a:t>
              </a:r>
              <a:r>
                <a:rPr lang="en-US" altLang="zh-TW" sz="2400" dirty="0"/>
                <a:t>’</a:t>
              </a:r>
              <a:endParaRPr lang="zh-TW" altLang="en-US" sz="2400" dirty="0"/>
            </a:p>
          </p:txBody>
        </p:sp>
      </p:grpSp>
      <p:sp>
        <p:nvSpPr>
          <p:cNvPr id="8" name="文字方塊 39">
            <a:extLst>
              <a:ext uri="{FF2B5EF4-FFF2-40B4-BE49-F238E27FC236}">
                <a16:creationId xmlns:a16="http://schemas.microsoft.com/office/drawing/2014/main" id="{F4D050AC-CECB-4FF7-9160-2525B8A4AFCD}"/>
              </a:ext>
            </a:extLst>
          </p:cNvPr>
          <p:cNvSpPr txBox="1"/>
          <p:nvPr/>
        </p:nvSpPr>
        <p:spPr>
          <a:xfrm>
            <a:off x="5531054" y="4440656"/>
            <a:ext cx="107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dk1"/>
                </a:solidFill>
              </a:rPr>
              <a:t>fix</a:t>
            </a:r>
            <a:endParaRPr lang="zh-TW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77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Pre-training Deep Neural Network (DNN)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文字方塊 28">
            <a:extLst>
              <a:ext uri="{FF2B5EF4-FFF2-40B4-BE49-F238E27FC236}">
                <a16:creationId xmlns:a16="http://schemas.microsoft.com/office/drawing/2014/main" id="{7F659C3E-38E9-443B-BF61-3DD59EEE73DA}"/>
              </a:ext>
            </a:extLst>
          </p:cNvPr>
          <p:cNvSpPr txBox="1"/>
          <p:nvPr/>
        </p:nvSpPr>
        <p:spPr>
          <a:xfrm>
            <a:off x="6217876" y="6000525"/>
            <a:ext cx="10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Input</a:t>
            </a:r>
            <a:endParaRPr lang="zh-TW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0C1245C-AC3B-4281-A1E6-EB84CBEDEB12}"/>
              </a:ext>
            </a:extLst>
          </p:cNvPr>
          <p:cNvGrpSpPr/>
          <p:nvPr/>
        </p:nvGrpSpPr>
        <p:grpSpPr>
          <a:xfrm>
            <a:off x="1432982" y="2251211"/>
            <a:ext cx="1978305" cy="4056040"/>
            <a:chOff x="1880635" y="1883707"/>
            <a:chExt cx="2150534" cy="47927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A9E4CD9-E391-4A21-A395-390C0B05413D}"/>
                </a:ext>
              </a:extLst>
            </p:cNvPr>
            <p:cNvSpPr/>
            <p:nvPr/>
          </p:nvSpPr>
          <p:spPr>
            <a:xfrm>
              <a:off x="2146277" y="5990875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87EF6AD-E09A-4E8D-80A5-B7A6392C9B87}"/>
                </a:ext>
              </a:extLst>
            </p:cNvPr>
            <p:cNvSpPr/>
            <p:nvPr/>
          </p:nvSpPr>
          <p:spPr>
            <a:xfrm>
              <a:off x="1880635" y="5071314"/>
              <a:ext cx="2150534" cy="27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166568-B5D3-4D44-A497-C3F3397C7F86}"/>
                </a:ext>
              </a:extLst>
            </p:cNvPr>
            <p:cNvSpPr/>
            <p:nvPr/>
          </p:nvSpPr>
          <p:spPr>
            <a:xfrm>
              <a:off x="1880635" y="4140732"/>
              <a:ext cx="2150534" cy="27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3B772-5B77-4435-A147-513C666B0626}"/>
                </a:ext>
              </a:extLst>
            </p:cNvPr>
            <p:cNvSpPr/>
            <p:nvPr/>
          </p:nvSpPr>
          <p:spPr>
            <a:xfrm>
              <a:off x="2412929" y="2368046"/>
              <a:ext cx="1075267" cy="27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文字方塊 17">
              <a:extLst>
                <a:ext uri="{FF2B5EF4-FFF2-40B4-BE49-F238E27FC236}">
                  <a16:creationId xmlns:a16="http://schemas.microsoft.com/office/drawing/2014/main" id="{F4479ADA-5E50-45C3-AC7C-217E94A0A5F8}"/>
                </a:ext>
              </a:extLst>
            </p:cNvPr>
            <p:cNvSpPr txBox="1"/>
            <p:nvPr/>
          </p:nvSpPr>
          <p:spPr>
            <a:xfrm>
              <a:off x="2400757" y="63071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29" name="文字方塊 18">
              <a:extLst>
                <a:ext uri="{FF2B5EF4-FFF2-40B4-BE49-F238E27FC236}">
                  <a16:creationId xmlns:a16="http://schemas.microsoft.com/office/drawing/2014/main" id="{E1DDFD6F-98D0-42E4-89A1-843E3984B572}"/>
                </a:ext>
              </a:extLst>
            </p:cNvPr>
            <p:cNvSpPr txBox="1"/>
            <p:nvPr/>
          </p:nvSpPr>
          <p:spPr>
            <a:xfrm>
              <a:off x="2400757" y="18837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output</a:t>
              </a:r>
              <a:endParaRPr lang="zh-TW" altLang="en-US" dirty="0"/>
            </a:p>
          </p:txBody>
        </p:sp>
        <p:sp>
          <p:nvSpPr>
            <p:cNvPr id="30" name="向右箭號 19">
              <a:extLst>
                <a:ext uri="{FF2B5EF4-FFF2-40B4-BE49-F238E27FC236}">
                  <a16:creationId xmlns:a16="http://schemas.microsoft.com/office/drawing/2014/main" id="{0300067C-EE71-4C90-9DB7-5CAD78CFBC9D}"/>
                </a:ext>
              </a:extLst>
            </p:cNvPr>
            <p:cNvSpPr/>
            <p:nvPr/>
          </p:nvSpPr>
          <p:spPr>
            <a:xfrm rot="16200000">
              <a:off x="2713499" y="5371124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20">
              <a:extLst>
                <a:ext uri="{FF2B5EF4-FFF2-40B4-BE49-F238E27FC236}">
                  <a16:creationId xmlns:a16="http://schemas.microsoft.com/office/drawing/2014/main" id="{6FC77114-55D5-4B7F-82F0-0AF1D1EA84EA}"/>
                </a:ext>
              </a:extLst>
            </p:cNvPr>
            <p:cNvSpPr/>
            <p:nvPr/>
          </p:nvSpPr>
          <p:spPr>
            <a:xfrm rot="16200000">
              <a:off x="2713499" y="44746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21">
              <a:extLst>
                <a:ext uri="{FF2B5EF4-FFF2-40B4-BE49-F238E27FC236}">
                  <a16:creationId xmlns:a16="http://schemas.microsoft.com/office/drawing/2014/main" id="{C164CD3A-EF5C-4361-9A7D-4D686426DF7B}"/>
                </a:ext>
              </a:extLst>
            </p:cNvPr>
            <p:cNvSpPr/>
            <p:nvPr/>
          </p:nvSpPr>
          <p:spPr>
            <a:xfrm rot="16200000">
              <a:off x="2713499" y="3494033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右箭號 22">
              <a:extLst>
                <a:ext uri="{FF2B5EF4-FFF2-40B4-BE49-F238E27FC236}">
                  <a16:creationId xmlns:a16="http://schemas.microsoft.com/office/drawing/2014/main" id="{0C01D943-0CC6-4C35-ADA1-B09A4F6E1666}"/>
                </a:ext>
              </a:extLst>
            </p:cNvPr>
            <p:cNvSpPr/>
            <p:nvPr/>
          </p:nvSpPr>
          <p:spPr>
            <a:xfrm rot="16200000">
              <a:off x="2713498" y="26143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0048A90-0D1B-4546-B18F-2DFAE2421113}"/>
                </a:ext>
              </a:extLst>
            </p:cNvPr>
            <p:cNvSpPr/>
            <p:nvPr/>
          </p:nvSpPr>
          <p:spPr>
            <a:xfrm>
              <a:off x="2219980" y="3204315"/>
              <a:ext cx="1440000" cy="27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EA592280-5BF0-4494-ADDF-E15930DD2B40}"/>
              </a:ext>
            </a:extLst>
          </p:cNvPr>
          <p:cNvSpPr txBox="1"/>
          <p:nvPr/>
        </p:nvSpPr>
        <p:spPr>
          <a:xfrm>
            <a:off x="323527" y="1293890"/>
            <a:ext cx="511256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Find a group of parameters to initialize the DNN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Target model: 10 class-Classifier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056585-F8D1-4AEA-9ED2-8B906A41D84F}"/>
              </a:ext>
            </a:extLst>
          </p:cNvPr>
          <p:cNvGrpSpPr/>
          <p:nvPr/>
        </p:nvGrpSpPr>
        <p:grpSpPr>
          <a:xfrm>
            <a:off x="5524830" y="2661102"/>
            <a:ext cx="3201604" cy="3361671"/>
            <a:chOff x="5524830" y="2348886"/>
            <a:chExt cx="3201604" cy="3673887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D79B8FA2-BB2F-463E-9FEE-E19F3D908566}"/>
                </a:ext>
              </a:extLst>
            </p:cNvPr>
            <p:cNvGrpSpPr/>
            <p:nvPr/>
          </p:nvGrpSpPr>
          <p:grpSpPr>
            <a:xfrm>
              <a:off x="5531054" y="2348886"/>
              <a:ext cx="3195380" cy="3673887"/>
              <a:chOff x="5537309" y="2366624"/>
              <a:chExt cx="3258435" cy="3939381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FAC59FF3-9F35-4CFB-9C0A-F1A0127E7ECC}"/>
                  </a:ext>
                </a:extLst>
              </p:cNvPr>
              <p:cNvSpPr/>
              <p:nvPr/>
            </p:nvSpPr>
            <p:spPr>
              <a:xfrm>
                <a:off x="5930005" y="6036005"/>
                <a:ext cx="1653117" cy="27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784</a:t>
                </a:r>
                <a:endParaRPr lang="zh-TW" altLang="en-US" dirty="0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02A0CC7C-2891-48E8-B30F-4BF576286C66}"/>
                  </a:ext>
                </a:extLst>
              </p:cNvPr>
              <p:cNvSpPr/>
              <p:nvPr/>
            </p:nvSpPr>
            <p:spPr>
              <a:xfrm>
                <a:off x="5664362" y="5163002"/>
                <a:ext cx="2150534" cy="27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1000</a:t>
                </a:r>
                <a:endParaRPr lang="zh-TW" altLang="en-US" dirty="0"/>
              </a:p>
            </p:txBody>
          </p:sp>
          <p:sp>
            <p:nvSpPr>
              <p:cNvPr id="84" name="向右箭號 34">
                <a:extLst>
                  <a:ext uri="{FF2B5EF4-FFF2-40B4-BE49-F238E27FC236}">
                    <a16:creationId xmlns:a16="http://schemas.microsoft.com/office/drawing/2014/main" id="{5B4C2513-1CE7-461B-A654-EEFE38D617B6}"/>
                  </a:ext>
                </a:extLst>
              </p:cNvPr>
              <p:cNvSpPr/>
              <p:nvPr/>
            </p:nvSpPr>
            <p:spPr>
              <a:xfrm rot="16200000">
                <a:off x="6501754" y="5387897"/>
                <a:ext cx="452965" cy="60969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文字方塊 37">
                <a:extLst>
                  <a:ext uri="{FF2B5EF4-FFF2-40B4-BE49-F238E27FC236}">
                    <a16:creationId xmlns:a16="http://schemas.microsoft.com/office/drawing/2014/main" id="{47266EB3-B2CC-4ECD-9D71-40537C51B23F}"/>
                  </a:ext>
                </a:extLst>
              </p:cNvPr>
              <p:cNvSpPr txBox="1"/>
              <p:nvPr/>
            </p:nvSpPr>
            <p:spPr>
              <a:xfrm>
                <a:off x="6766512" y="5528422"/>
                <a:ext cx="1099610" cy="39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W1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43B00AF-3D23-456B-A333-6531EC73E379}"/>
                  </a:ext>
                </a:extLst>
              </p:cNvPr>
              <p:cNvSpPr/>
              <p:nvPr/>
            </p:nvSpPr>
            <p:spPr>
              <a:xfrm>
                <a:off x="5637196" y="4188976"/>
                <a:ext cx="2150534" cy="27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1000</a:t>
                </a:r>
                <a:endParaRPr lang="zh-TW" altLang="en-US" dirty="0"/>
              </a:p>
            </p:txBody>
          </p:sp>
          <p:sp>
            <p:nvSpPr>
              <p:cNvPr id="87" name="向右箭號 42">
                <a:extLst>
                  <a:ext uri="{FF2B5EF4-FFF2-40B4-BE49-F238E27FC236}">
                    <a16:creationId xmlns:a16="http://schemas.microsoft.com/office/drawing/2014/main" id="{CE1936F4-7148-4AFB-99AC-A337328874E7}"/>
                  </a:ext>
                </a:extLst>
              </p:cNvPr>
              <p:cNvSpPr/>
              <p:nvPr/>
            </p:nvSpPr>
            <p:spPr>
              <a:xfrm rot="16200000">
                <a:off x="6485153" y="4490860"/>
                <a:ext cx="452965" cy="60969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文字方塊 45">
                <a:extLst>
                  <a:ext uri="{FF2B5EF4-FFF2-40B4-BE49-F238E27FC236}">
                    <a16:creationId xmlns:a16="http://schemas.microsoft.com/office/drawing/2014/main" id="{BE1E72D6-40A5-4FC8-B58F-1E725C6E5250}"/>
                  </a:ext>
                </a:extLst>
              </p:cNvPr>
              <p:cNvSpPr txBox="1"/>
              <p:nvPr/>
            </p:nvSpPr>
            <p:spPr>
              <a:xfrm>
                <a:off x="5544327" y="5515950"/>
                <a:ext cx="1099610" cy="39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fix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9" name="文字方塊 46">
                    <a:extLst>
                      <a:ext uri="{FF2B5EF4-FFF2-40B4-BE49-F238E27FC236}">
                        <a16:creationId xmlns:a16="http://schemas.microsoft.com/office/drawing/2014/main" id="{3D20429E-F66B-4DCC-9320-574B8B21925B}"/>
                      </a:ext>
                    </a:extLst>
                  </p:cNvPr>
                  <p:cNvSpPr txBox="1"/>
                  <p:nvPr/>
                </p:nvSpPr>
                <p:spPr>
                  <a:xfrm>
                    <a:off x="7670599" y="5986339"/>
                    <a:ext cx="186936" cy="2970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solidFill>
                                <a:schemeClr val="dk1"/>
                              </a:solidFill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dirty="0">
                      <a:solidFill>
                        <a:schemeClr val="dk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9" name="文字方塊 46">
                    <a:extLst>
                      <a:ext uri="{FF2B5EF4-FFF2-40B4-BE49-F238E27FC236}">
                        <a16:creationId xmlns:a16="http://schemas.microsoft.com/office/drawing/2014/main" id="{3D20429E-F66B-4DCC-9320-574B8B2192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599" y="5986339"/>
                    <a:ext cx="186936" cy="29701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0000" r="-13333" b="-71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0" name="文字方塊 48">
                    <a:extLst>
                      <a:ext uri="{FF2B5EF4-FFF2-40B4-BE49-F238E27FC236}">
                        <a16:creationId xmlns:a16="http://schemas.microsoft.com/office/drawing/2014/main" id="{6F187F42-3374-4378-ABE7-04D1E126248E}"/>
                      </a:ext>
                    </a:extLst>
                  </p:cNvPr>
                  <p:cNvSpPr txBox="1"/>
                  <p:nvPr/>
                </p:nvSpPr>
                <p:spPr>
                  <a:xfrm>
                    <a:off x="7901915" y="5100335"/>
                    <a:ext cx="295019" cy="3036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>
                                  <a:solidFill>
                                    <a:schemeClr val="dk1"/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>
                      <a:solidFill>
                        <a:schemeClr val="dk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0" name="文字方塊 48">
                    <a:extLst>
                      <a:ext uri="{FF2B5EF4-FFF2-40B4-BE49-F238E27FC236}">
                        <a16:creationId xmlns:a16="http://schemas.microsoft.com/office/drawing/2014/main" id="{6F187F42-3374-4378-ABE7-04D1E12624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915" y="5100335"/>
                    <a:ext cx="295019" cy="3036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2766" t="-4651" r="-10638" b="-697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1" name="文字方塊 49">
                    <a:extLst>
                      <a:ext uri="{FF2B5EF4-FFF2-40B4-BE49-F238E27FC236}">
                        <a16:creationId xmlns:a16="http://schemas.microsoft.com/office/drawing/2014/main" id="{80772AFF-8016-4FF2-AA58-6FCAB29E6969}"/>
                      </a:ext>
                    </a:extLst>
                  </p:cNvPr>
                  <p:cNvSpPr txBox="1"/>
                  <p:nvPr/>
                </p:nvSpPr>
                <p:spPr>
                  <a:xfrm>
                    <a:off x="7852977" y="2366624"/>
                    <a:ext cx="295019" cy="3036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>
                                  <a:solidFill>
                                    <a:schemeClr val="dk1"/>
                                  </a:solidFill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>
                                      <a:solidFill>
                                        <a:schemeClr val="dk1"/>
                                      </a:solidFill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>
                                      <a:solidFill>
                                        <a:schemeClr val="dk1"/>
                                      </a:solidFill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>
                      <a:solidFill>
                        <a:schemeClr val="dk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1" name="文字方塊 49">
                    <a:extLst>
                      <a:ext uri="{FF2B5EF4-FFF2-40B4-BE49-F238E27FC236}">
                        <a16:creationId xmlns:a16="http://schemas.microsoft.com/office/drawing/2014/main" id="{80772AFF-8016-4FF2-AA58-6FCAB29E69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2977" y="2366624"/>
                    <a:ext cx="295019" cy="3036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766" t="-26190" r="-48936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直線接點 50">
                <a:extLst>
                  <a:ext uri="{FF2B5EF4-FFF2-40B4-BE49-F238E27FC236}">
                    <a16:creationId xmlns:a16="http://schemas.microsoft.com/office/drawing/2014/main" id="{990A6B7F-6954-4792-A587-A451D7B036F2}"/>
                  </a:ext>
                </a:extLst>
              </p:cNvPr>
              <p:cNvCxnSpPr/>
              <p:nvPr/>
            </p:nvCxnSpPr>
            <p:spPr>
              <a:xfrm flipV="1">
                <a:off x="8795744" y="2484280"/>
                <a:ext cx="0" cy="18996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51">
                <a:extLst>
                  <a:ext uri="{FF2B5EF4-FFF2-40B4-BE49-F238E27FC236}">
                    <a16:creationId xmlns:a16="http://schemas.microsoft.com/office/drawing/2014/main" id="{C27EE3EA-B4B1-4074-8382-44F8209EEF50}"/>
                  </a:ext>
                </a:extLst>
              </p:cNvPr>
              <p:cNvCxnSpPr/>
              <p:nvPr/>
            </p:nvCxnSpPr>
            <p:spPr>
              <a:xfrm rot="10800000">
                <a:off x="8268565" y="2475452"/>
                <a:ext cx="5095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52">
                <a:extLst>
                  <a:ext uri="{FF2B5EF4-FFF2-40B4-BE49-F238E27FC236}">
                    <a16:creationId xmlns:a16="http://schemas.microsoft.com/office/drawing/2014/main" id="{5C55AE55-635E-4E56-975F-12F7A82B30A4}"/>
                  </a:ext>
                </a:extLst>
              </p:cNvPr>
              <p:cNvCxnSpPr/>
              <p:nvPr/>
            </p:nvCxnSpPr>
            <p:spPr>
              <a:xfrm rot="10800000">
                <a:off x="8282682" y="4383903"/>
                <a:ext cx="5095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文字方塊 38">
                <a:extLst>
                  <a:ext uri="{FF2B5EF4-FFF2-40B4-BE49-F238E27FC236}">
                    <a16:creationId xmlns:a16="http://schemas.microsoft.com/office/drawing/2014/main" id="{A8F18EAF-AB72-4ACF-B1AA-1A5B64C23625}"/>
                  </a:ext>
                </a:extLst>
              </p:cNvPr>
              <p:cNvSpPr txBox="1"/>
              <p:nvPr/>
            </p:nvSpPr>
            <p:spPr>
              <a:xfrm>
                <a:off x="6758796" y="4618913"/>
                <a:ext cx="1099610" cy="39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W2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14" name="文字方塊 39">
                <a:extLst>
                  <a:ext uri="{FF2B5EF4-FFF2-40B4-BE49-F238E27FC236}">
                    <a16:creationId xmlns:a16="http://schemas.microsoft.com/office/drawing/2014/main" id="{3BA6B3BD-A963-4329-9ED2-D45BDC93EBEA}"/>
                  </a:ext>
                </a:extLst>
              </p:cNvPr>
              <p:cNvSpPr txBox="1"/>
              <p:nvPr/>
            </p:nvSpPr>
            <p:spPr>
              <a:xfrm>
                <a:off x="5537309" y="4609556"/>
                <a:ext cx="1099610" cy="39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fix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文字方塊 44">
                    <a:extLst>
                      <a:ext uri="{FF2B5EF4-FFF2-40B4-BE49-F238E27FC236}">
                        <a16:creationId xmlns:a16="http://schemas.microsoft.com/office/drawing/2014/main" id="{F2F41F9F-407D-4D6D-A40C-EC12B09AD24D}"/>
                      </a:ext>
                    </a:extLst>
                  </p:cNvPr>
                  <p:cNvSpPr txBox="1"/>
                  <p:nvPr/>
                </p:nvSpPr>
                <p:spPr>
                  <a:xfrm>
                    <a:off x="7907906" y="4123075"/>
                    <a:ext cx="295019" cy="3036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>
                                  <a:solidFill>
                                    <a:schemeClr val="dk1"/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>
                      <a:solidFill>
                        <a:schemeClr val="dk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5" name="文字方塊 44">
                    <a:extLst>
                      <a:ext uri="{FF2B5EF4-FFF2-40B4-BE49-F238E27FC236}">
                        <a16:creationId xmlns:a16="http://schemas.microsoft.com/office/drawing/2014/main" id="{F2F41F9F-407D-4D6D-A40C-EC12B09AD2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7906" y="4123075"/>
                    <a:ext cx="295019" cy="3036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766" t="-4651" r="-10638" b="-697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410BA2BF-516B-4887-B846-2DB444D8DF51}"/>
                  </a:ext>
                </a:extLst>
              </p:cNvPr>
              <p:cNvSpPr/>
              <p:nvPr/>
            </p:nvSpPr>
            <p:spPr>
              <a:xfrm>
                <a:off x="5637196" y="2425834"/>
                <a:ext cx="2150534" cy="27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1000</a:t>
                </a:r>
                <a:endParaRPr lang="zh-TW" altLang="en-US" dirty="0"/>
              </a:p>
            </p:txBody>
          </p:sp>
          <p:sp>
            <p:nvSpPr>
              <p:cNvPr id="117" name="向右箭號 54">
                <a:extLst>
                  <a:ext uri="{FF2B5EF4-FFF2-40B4-BE49-F238E27FC236}">
                    <a16:creationId xmlns:a16="http://schemas.microsoft.com/office/drawing/2014/main" id="{12989DD5-B0FE-4938-96E7-52FFDFF85D34}"/>
                  </a:ext>
                </a:extLst>
              </p:cNvPr>
              <p:cNvSpPr/>
              <p:nvPr/>
            </p:nvSpPr>
            <p:spPr>
              <a:xfrm rot="16200000">
                <a:off x="6509439" y="3554629"/>
                <a:ext cx="452965" cy="60969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8" name="向右箭號 55">
                <a:extLst>
                  <a:ext uri="{FF2B5EF4-FFF2-40B4-BE49-F238E27FC236}">
                    <a16:creationId xmlns:a16="http://schemas.microsoft.com/office/drawing/2014/main" id="{E41F9706-F1EA-4379-BC78-B6E9F612FB2F}"/>
                  </a:ext>
                </a:extLst>
              </p:cNvPr>
              <p:cNvSpPr/>
              <p:nvPr/>
            </p:nvSpPr>
            <p:spPr>
              <a:xfrm rot="16200000">
                <a:off x="6492838" y="2657592"/>
                <a:ext cx="452965" cy="60969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9" name="文字方塊 56">
                <a:extLst>
                  <a:ext uri="{FF2B5EF4-FFF2-40B4-BE49-F238E27FC236}">
                    <a16:creationId xmlns:a16="http://schemas.microsoft.com/office/drawing/2014/main" id="{C3E283C7-F3F8-44D3-9A23-9DC08C1D35BB}"/>
                  </a:ext>
                </a:extLst>
              </p:cNvPr>
              <p:cNvSpPr txBox="1"/>
              <p:nvPr/>
            </p:nvSpPr>
            <p:spPr>
              <a:xfrm>
                <a:off x="6779924" y="3682682"/>
                <a:ext cx="1099610" cy="39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W3</a:t>
                </a:r>
                <a:endParaRPr lang="zh-TW" alt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3F4A30C-BC9F-495C-BD1D-0BC26990AA30}"/>
                  </a:ext>
                </a:extLst>
              </p:cNvPr>
              <p:cNvSpPr/>
              <p:nvPr/>
            </p:nvSpPr>
            <p:spPr>
              <a:xfrm>
                <a:off x="5968987" y="3267572"/>
                <a:ext cx="1440000" cy="27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500</a:t>
                </a:r>
                <a:endParaRPr lang="zh-TW" altLang="en-US" dirty="0"/>
              </a:p>
            </p:txBody>
          </p:sp>
          <p:sp>
            <p:nvSpPr>
              <p:cNvPr id="121" name="文字方塊 59">
                <a:extLst>
                  <a:ext uri="{FF2B5EF4-FFF2-40B4-BE49-F238E27FC236}">
                    <a16:creationId xmlns:a16="http://schemas.microsoft.com/office/drawing/2014/main" id="{133DCC67-C230-47A1-890D-A8E772970AF6}"/>
                  </a:ext>
                </a:extLst>
              </p:cNvPr>
              <p:cNvSpPr txBox="1"/>
              <p:nvPr/>
            </p:nvSpPr>
            <p:spPr>
              <a:xfrm>
                <a:off x="6802305" y="2796980"/>
                <a:ext cx="1099610" cy="495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dk1"/>
                    </a:solidFill>
                  </a:rPr>
                  <a:t>W3</a:t>
                </a:r>
                <a:r>
                  <a:rPr lang="en-US" altLang="zh-TW" sz="2400" dirty="0"/>
                  <a:t>’</a:t>
                </a:r>
                <a:endParaRPr lang="zh-TW" altLang="en-US" sz="2400" dirty="0"/>
              </a:p>
            </p:txBody>
          </p:sp>
        </p:grpSp>
        <p:sp>
          <p:nvSpPr>
            <p:cNvPr id="4" name="文字方塊 39">
              <a:extLst>
                <a:ext uri="{FF2B5EF4-FFF2-40B4-BE49-F238E27FC236}">
                  <a16:creationId xmlns:a16="http://schemas.microsoft.com/office/drawing/2014/main" id="{5AF11EC4-E5B7-4D77-A702-B205F9EF0AA4}"/>
                </a:ext>
              </a:extLst>
            </p:cNvPr>
            <p:cNvSpPr txBox="1"/>
            <p:nvPr/>
          </p:nvSpPr>
          <p:spPr>
            <a:xfrm>
              <a:off x="5524830" y="3497711"/>
              <a:ext cx="1078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fix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779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Pre-training Deep Neural Network (DNN)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Application Example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文字方塊 28">
            <a:extLst>
              <a:ext uri="{FF2B5EF4-FFF2-40B4-BE49-F238E27FC236}">
                <a16:creationId xmlns:a16="http://schemas.microsoft.com/office/drawing/2014/main" id="{7F659C3E-38E9-443B-BF61-3DD59EEE73DA}"/>
              </a:ext>
            </a:extLst>
          </p:cNvPr>
          <p:cNvSpPr txBox="1"/>
          <p:nvPr/>
        </p:nvSpPr>
        <p:spPr>
          <a:xfrm>
            <a:off x="6217876" y="6000525"/>
            <a:ext cx="10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Input</a:t>
            </a:r>
            <a:endParaRPr lang="zh-TW" altLang="en-US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0C1245C-AC3B-4281-A1E6-EB84CBEDEB12}"/>
              </a:ext>
            </a:extLst>
          </p:cNvPr>
          <p:cNvGrpSpPr/>
          <p:nvPr/>
        </p:nvGrpSpPr>
        <p:grpSpPr>
          <a:xfrm>
            <a:off x="1432982" y="2251211"/>
            <a:ext cx="1978305" cy="4056040"/>
            <a:chOff x="1880635" y="1883707"/>
            <a:chExt cx="2150534" cy="47927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A9E4CD9-E391-4A21-A395-390C0B05413D}"/>
                </a:ext>
              </a:extLst>
            </p:cNvPr>
            <p:cNvSpPr/>
            <p:nvPr/>
          </p:nvSpPr>
          <p:spPr>
            <a:xfrm>
              <a:off x="2146277" y="5990875"/>
              <a:ext cx="1653117" cy="27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784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87EF6AD-E09A-4E8D-80A5-B7A6392C9B87}"/>
                </a:ext>
              </a:extLst>
            </p:cNvPr>
            <p:cNvSpPr/>
            <p:nvPr/>
          </p:nvSpPr>
          <p:spPr>
            <a:xfrm>
              <a:off x="1880635" y="5071314"/>
              <a:ext cx="2150534" cy="27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166568-B5D3-4D44-A497-C3F3397C7F86}"/>
                </a:ext>
              </a:extLst>
            </p:cNvPr>
            <p:cNvSpPr/>
            <p:nvPr/>
          </p:nvSpPr>
          <p:spPr>
            <a:xfrm>
              <a:off x="1880635" y="4140732"/>
              <a:ext cx="2150534" cy="27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3B772-5B77-4435-A147-513C666B0626}"/>
                </a:ext>
              </a:extLst>
            </p:cNvPr>
            <p:cNvSpPr/>
            <p:nvPr/>
          </p:nvSpPr>
          <p:spPr>
            <a:xfrm>
              <a:off x="2412929" y="2368046"/>
              <a:ext cx="1075267" cy="27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文字方塊 17">
              <a:extLst>
                <a:ext uri="{FF2B5EF4-FFF2-40B4-BE49-F238E27FC236}">
                  <a16:creationId xmlns:a16="http://schemas.microsoft.com/office/drawing/2014/main" id="{F4479ADA-5E50-45C3-AC7C-217E94A0A5F8}"/>
                </a:ext>
              </a:extLst>
            </p:cNvPr>
            <p:cNvSpPr txBox="1"/>
            <p:nvPr/>
          </p:nvSpPr>
          <p:spPr>
            <a:xfrm>
              <a:off x="2400757" y="63071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29" name="文字方塊 18">
              <a:extLst>
                <a:ext uri="{FF2B5EF4-FFF2-40B4-BE49-F238E27FC236}">
                  <a16:creationId xmlns:a16="http://schemas.microsoft.com/office/drawing/2014/main" id="{E1DDFD6F-98D0-42E4-89A1-843E3984B572}"/>
                </a:ext>
              </a:extLst>
            </p:cNvPr>
            <p:cNvSpPr txBox="1"/>
            <p:nvPr/>
          </p:nvSpPr>
          <p:spPr>
            <a:xfrm>
              <a:off x="2400757" y="1883707"/>
              <a:ext cx="1099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output</a:t>
              </a:r>
              <a:endParaRPr lang="zh-TW" altLang="en-US" dirty="0"/>
            </a:p>
          </p:txBody>
        </p:sp>
        <p:sp>
          <p:nvSpPr>
            <p:cNvPr id="30" name="向右箭號 19">
              <a:extLst>
                <a:ext uri="{FF2B5EF4-FFF2-40B4-BE49-F238E27FC236}">
                  <a16:creationId xmlns:a16="http://schemas.microsoft.com/office/drawing/2014/main" id="{0300067C-EE71-4C90-9DB7-5CAD78CFBC9D}"/>
                </a:ext>
              </a:extLst>
            </p:cNvPr>
            <p:cNvSpPr/>
            <p:nvPr/>
          </p:nvSpPr>
          <p:spPr>
            <a:xfrm rot="16200000">
              <a:off x="2713499" y="5371124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20">
              <a:extLst>
                <a:ext uri="{FF2B5EF4-FFF2-40B4-BE49-F238E27FC236}">
                  <a16:creationId xmlns:a16="http://schemas.microsoft.com/office/drawing/2014/main" id="{6FC77114-55D5-4B7F-82F0-0AF1D1EA84EA}"/>
                </a:ext>
              </a:extLst>
            </p:cNvPr>
            <p:cNvSpPr/>
            <p:nvPr/>
          </p:nvSpPr>
          <p:spPr>
            <a:xfrm rot="16200000">
              <a:off x="2713499" y="44746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21">
              <a:extLst>
                <a:ext uri="{FF2B5EF4-FFF2-40B4-BE49-F238E27FC236}">
                  <a16:creationId xmlns:a16="http://schemas.microsoft.com/office/drawing/2014/main" id="{C164CD3A-EF5C-4361-9A7D-4D686426DF7B}"/>
                </a:ext>
              </a:extLst>
            </p:cNvPr>
            <p:cNvSpPr/>
            <p:nvPr/>
          </p:nvSpPr>
          <p:spPr>
            <a:xfrm rot="16200000">
              <a:off x="2713499" y="3494033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右箭號 22">
              <a:extLst>
                <a:ext uri="{FF2B5EF4-FFF2-40B4-BE49-F238E27FC236}">
                  <a16:creationId xmlns:a16="http://schemas.microsoft.com/office/drawing/2014/main" id="{0C01D943-0CC6-4C35-ADA1-B09A4F6E1666}"/>
                </a:ext>
              </a:extLst>
            </p:cNvPr>
            <p:cNvSpPr/>
            <p:nvPr/>
          </p:nvSpPr>
          <p:spPr>
            <a:xfrm rot="16200000">
              <a:off x="2713498" y="2614350"/>
              <a:ext cx="452965" cy="60969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0048A90-0D1B-4546-B18F-2DFAE2421113}"/>
                </a:ext>
              </a:extLst>
            </p:cNvPr>
            <p:cNvSpPr/>
            <p:nvPr/>
          </p:nvSpPr>
          <p:spPr>
            <a:xfrm>
              <a:off x="2219980" y="3204315"/>
              <a:ext cx="1440000" cy="2700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500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EA592280-5BF0-4494-ADDF-E15930DD2B40}"/>
              </a:ext>
            </a:extLst>
          </p:cNvPr>
          <p:cNvSpPr txBox="1"/>
          <p:nvPr/>
        </p:nvSpPr>
        <p:spPr>
          <a:xfrm>
            <a:off x="323527" y="1293890"/>
            <a:ext cx="511256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Find a group of parameters to initialize the DNN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Target model: 10 class-Classifier</a:t>
            </a:r>
          </a:p>
        </p:txBody>
      </p:sp>
      <p:sp>
        <p:nvSpPr>
          <p:cNvPr id="4" name="文字方塊 39">
            <a:extLst>
              <a:ext uri="{FF2B5EF4-FFF2-40B4-BE49-F238E27FC236}">
                <a16:creationId xmlns:a16="http://schemas.microsoft.com/office/drawing/2014/main" id="{598E6E87-F31D-4EED-B268-F7E4F4108CC6}"/>
              </a:ext>
            </a:extLst>
          </p:cNvPr>
          <p:cNvSpPr txBox="1"/>
          <p:nvPr/>
        </p:nvSpPr>
        <p:spPr>
          <a:xfrm>
            <a:off x="5531054" y="4440656"/>
            <a:ext cx="107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dk1"/>
                </a:solidFill>
              </a:rPr>
              <a:t>fix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8" name="文字方塊 45">
            <a:extLst>
              <a:ext uri="{FF2B5EF4-FFF2-40B4-BE49-F238E27FC236}">
                <a16:creationId xmlns:a16="http://schemas.microsoft.com/office/drawing/2014/main" id="{4A3DF2CD-9C88-46B8-8592-F122B89735B8}"/>
              </a:ext>
            </a:extLst>
          </p:cNvPr>
          <p:cNvSpPr txBox="1"/>
          <p:nvPr/>
        </p:nvSpPr>
        <p:spPr>
          <a:xfrm>
            <a:off x="5537936" y="5285964"/>
            <a:ext cx="107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dk1"/>
                </a:solidFill>
              </a:rPr>
              <a:t>fix</a:t>
            </a:r>
            <a:endParaRPr lang="zh-TW" altLang="en-US" dirty="0">
              <a:solidFill>
                <a:schemeClr val="dk1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6D4292A-977F-48D0-94FF-44E08500B724}"/>
              </a:ext>
            </a:extLst>
          </p:cNvPr>
          <p:cNvGrpSpPr/>
          <p:nvPr/>
        </p:nvGrpSpPr>
        <p:grpSpPr>
          <a:xfrm>
            <a:off x="5531054" y="2661102"/>
            <a:ext cx="3289418" cy="3381007"/>
            <a:chOff x="5531054" y="2251210"/>
            <a:chExt cx="3289418" cy="3790899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DD993658-FCF3-4BBA-857B-BEB2DF12E2BA}"/>
                </a:ext>
              </a:extLst>
            </p:cNvPr>
            <p:cNvGrpSpPr/>
            <p:nvPr/>
          </p:nvGrpSpPr>
          <p:grpSpPr>
            <a:xfrm>
              <a:off x="5629008" y="2251210"/>
              <a:ext cx="3191464" cy="3790899"/>
              <a:chOff x="5645590" y="2451197"/>
              <a:chExt cx="3274416" cy="3889432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CEB5DAEC-547B-4F96-BF65-5B51CA7D4499}"/>
                  </a:ext>
                </a:extLst>
              </p:cNvPr>
              <p:cNvSpPr/>
              <p:nvPr/>
            </p:nvSpPr>
            <p:spPr>
              <a:xfrm>
                <a:off x="5938399" y="6070629"/>
                <a:ext cx="1653117" cy="2700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784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957ED64E-C0A7-4DC4-B062-6F8C11B303A3}"/>
                  </a:ext>
                </a:extLst>
              </p:cNvPr>
              <p:cNvSpPr/>
              <p:nvPr/>
            </p:nvSpPr>
            <p:spPr>
              <a:xfrm>
                <a:off x="5672756" y="5197626"/>
                <a:ext cx="2150534" cy="270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1000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向右箭號 34">
                <a:extLst>
                  <a:ext uri="{FF2B5EF4-FFF2-40B4-BE49-F238E27FC236}">
                    <a16:creationId xmlns:a16="http://schemas.microsoft.com/office/drawing/2014/main" id="{4062E0C5-A0AE-4768-A2D8-2557C7D34835}"/>
                  </a:ext>
                </a:extLst>
              </p:cNvPr>
              <p:cNvSpPr/>
              <p:nvPr/>
            </p:nvSpPr>
            <p:spPr>
              <a:xfrm rot="16200000">
                <a:off x="6510148" y="5422521"/>
                <a:ext cx="452965" cy="60969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文字方塊 37">
                <a:extLst>
                  <a:ext uri="{FF2B5EF4-FFF2-40B4-BE49-F238E27FC236}">
                    <a16:creationId xmlns:a16="http://schemas.microsoft.com/office/drawing/2014/main" id="{A6AD7A7F-0D2A-44E7-A9A5-3CA9B750254F}"/>
                  </a:ext>
                </a:extLst>
              </p:cNvPr>
              <p:cNvSpPr txBox="1"/>
              <p:nvPr/>
            </p:nvSpPr>
            <p:spPr>
              <a:xfrm>
                <a:off x="6774906" y="5563046"/>
                <a:ext cx="1099610" cy="37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W1</a:t>
                </a:r>
                <a:endParaRPr lang="zh-TW" altLang="en-US" dirty="0"/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7FF84AE-267A-494F-8E01-8B26D01C2723}"/>
                  </a:ext>
                </a:extLst>
              </p:cNvPr>
              <p:cNvSpPr/>
              <p:nvPr/>
            </p:nvSpPr>
            <p:spPr>
              <a:xfrm>
                <a:off x="5645590" y="4223600"/>
                <a:ext cx="2150534" cy="27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1000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向右箭號 42">
                <a:extLst>
                  <a:ext uri="{FF2B5EF4-FFF2-40B4-BE49-F238E27FC236}">
                    <a16:creationId xmlns:a16="http://schemas.microsoft.com/office/drawing/2014/main" id="{2D9CF039-F59B-4248-81D3-0CE8E99C1A8B}"/>
                  </a:ext>
                </a:extLst>
              </p:cNvPr>
              <p:cNvSpPr/>
              <p:nvPr/>
            </p:nvSpPr>
            <p:spPr>
              <a:xfrm rot="16200000">
                <a:off x="6493547" y="4525484"/>
                <a:ext cx="452965" cy="60969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文字方塊 46">
                    <a:extLst>
                      <a:ext uri="{FF2B5EF4-FFF2-40B4-BE49-F238E27FC236}">
                        <a16:creationId xmlns:a16="http://schemas.microsoft.com/office/drawing/2014/main" id="{237643A7-20C0-4E55-BBE6-886F8621B4F3}"/>
                      </a:ext>
                    </a:extLst>
                  </p:cNvPr>
                  <p:cNvSpPr txBox="1"/>
                  <p:nvPr/>
                </p:nvSpPr>
                <p:spPr>
                  <a:xfrm>
                    <a:off x="7678993" y="6020963"/>
                    <a:ext cx="188084" cy="2841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/>
                            <m:t>𝑥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>
              <p:sp>
                <p:nvSpPr>
                  <p:cNvPr id="101" name="文字方塊 46">
                    <a:extLst>
                      <a:ext uri="{FF2B5EF4-FFF2-40B4-BE49-F238E27FC236}">
                        <a16:creationId xmlns:a16="http://schemas.microsoft.com/office/drawing/2014/main" id="{237643A7-20C0-4E55-BBE6-886F8621B4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8993" y="6020963"/>
                    <a:ext cx="188084" cy="2841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0000" r="-13333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文字方塊 38">
                <a:extLst>
                  <a:ext uri="{FF2B5EF4-FFF2-40B4-BE49-F238E27FC236}">
                    <a16:creationId xmlns:a16="http://schemas.microsoft.com/office/drawing/2014/main" id="{FEFE6B8E-A174-4F43-9AF8-677165CA8FF2}"/>
                  </a:ext>
                </a:extLst>
              </p:cNvPr>
              <p:cNvSpPr txBox="1"/>
              <p:nvPr/>
            </p:nvSpPr>
            <p:spPr>
              <a:xfrm>
                <a:off x="6767190" y="4653537"/>
                <a:ext cx="1099610" cy="37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W2</a:t>
                </a:r>
                <a:endParaRPr lang="zh-TW" altLang="en-US" dirty="0"/>
              </a:p>
            </p:txBody>
          </p:sp>
          <p:sp>
            <p:nvSpPr>
              <p:cNvPr id="103" name="向右箭號 54">
                <a:extLst>
                  <a:ext uri="{FF2B5EF4-FFF2-40B4-BE49-F238E27FC236}">
                    <a16:creationId xmlns:a16="http://schemas.microsoft.com/office/drawing/2014/main" id="{2CF5FB99-4800-450F-BA0C-80A5977E505B}"/>
                  </a:ext>
                </a:extLst>
              </p:cNvPr>
              <p:cNvSpPr/>
              <p:nvPr/>
            </p:nvSpPr>
            <p:spPr>
              <a:xfrm rot="16200000">
                <a:off x="6517833" y="3589253"/>
                <a:ext cx="452965" cy="60969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向右箭號 55">
                <a:extLst>
                  <a:ext uri="{FF2B5EF4-FFF2-40B4-BE49-F238E27FC236}">
                    <a16:creationId xmlns:a16="http://schemas.microsoft.com/office/drawing/2014/main" id="{478E9EE4-9C80-4A22-BE17-6B40DA452D4D}"/>
                  </a:ext>
                </a:extLst>
              </p:cNvPr>
              <p:cNvSpPr/>
              <p:nvPr/>
            </p:nvSpPr>
            <p:spPr>
              <a:xfrm rot="16200000">
                <a:off x="6501232" y="2692216"/>
                <a:ext cx="452965" cy="60969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文字方塊 56">
                <a:extLst>
                  <a:ext uri="{FF2B5EF4-FFF2-40B4-BE49-F238E27FC236}">
                    <a16:creationId xmlns:a16="http://schemas.microsoft.com/office/drawing/2014/main" id="{51CF638F-1E54-4A62-A2D8-270535AC3246}"/>
                  </a:ext>
                </a:extLst>
              </p:cNvPr>
              <p:cNvSpPr txBox="1"/>
              <p:nvPr/>
            </p:nvSpPr>
            <p:spPr>
              <a:xfrm>
                <a:off x="6788318" y="3717306"/>
                <a:ext cx="1099610" cy="37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W3</a:t>
                </a:r>
                <a:endParaRPr lang="zh-TW" altLang="en-US" dirty="0"/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19523B4C-4F7B-45D7-843C-54E000534447}"/>
                  </a:ext>
                </a:extLst>
              </p:cNvPr>
              <p:cNvSpPr/>
              <p:nvPr/>
            </p:nvSpPr>
            <p:spPr>
              <a:xfrm>
                <a:off x="5977381" y="3302196"/>
                <a:ext cx="1440000" cy="27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500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842DE064-61DD-44C8-808C-586CF3BAFABD}"/>
                  </a:ext>
                </a:extLst>
              </p:cNvPr>
              <p:cNvSpPr/>
              <p:nvPr/>
            </p:nvSpPr>
            <p:spPr>
              <a:xfrm>
                <a:off x="6171901" y="2451197"/>
                <a:ext cx="1075267" cy="27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文字方塊 61">
                <a:extLst>
                  <a:ext uri="{FF2B5EF4-FFF2-40B4-BE49-F238E27FC236}">
                    <a16:creationId xmlns:a16="http://schemas.microsoft.com/office/drawing/2014/main" id="{4BEF8026-DD74-41FD-A67F-AA2C7DE1D955}"/>
                  </a:ext>
                </a:extLst>
              </p:cNvPr>
              <p:cNvSpPr txBox="1"/>
              <p:nvPr/>
            </p:nvSpPr>
            <p:spPr>
              <a:xfrm>
                <a:off x="6763204" y="2769670"/>
                <a:ext cx="1099610" cy="37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W4</a:t>
                </a:r>
                <a:endParaRPr lang="zh-TW" altLang="en-US" dirty="0"/>
              </a:p>
            </p:txBody>
          </p:sp>
          <p:sp>
            <p:nvSpPr>
              <p:cNvPr id="109" name="文字方塊 62">
                <a:extLst>
                  <a:ext uri="{FF2B5EF4-FFF2-40B4-BE49-F238E27FC236}">
                    <a16:creationId xmlns:a16="http://schemas.microsoft.com/office/drawing/2014/main" id="{E86218F1-3BCE-41D7-9A7A-55FFD6A15098}"/>
                  </a:ext>
                </a:extLst>
              </p:cNvPr>
              <p:cNvSpPr txBox="1"/>
              <p:nvPr/>
            </p:nvSpPr>
            <p:spPr>
              <a:xfrm>
                <a:off x="7610949" y="2644374"/>
                <a:ext cx="1309057" cy="663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Random </a:t>
                </a:r>
                <a:r>
                  <a:rPr lang="en-US" altLang="zh-TW" dirty="0" err="1"/>
                  <a:t>init</a:t>
                </a:r>
                <a:r>
                  <a:rPr lang="en-US" altLang="zh-TW" dirty="0"/>
                  <a:t> W4</a:t>
                </a:r>
                <a:endParaRPr lang="zh-TW" altLang="en-US" dirty="0"/>
              </a:p>
            </p:txBody>
          </p:sp>
          <p:cxnSp>
            <p:nvCxnSpPr>
              <p:cNvPr id="110" name="直線單箭頭接點 23">
                <a:extLst>
                  <a:ext uri="{FF2B5EF4-FFF2-40B4-BE49-F238E27FC236}">
                    <a16:creationId xmlns:a16="http://schemas.microsoft.com/office/drawing/2014/main" id="{2C8BAB92-7921-4478-851C-5BB95BE42A62}"/>
                  </a:ext>
                </a:extLst>
              </p:cNvPr>
              <p:cNvCxnSpPr/>
              <p:nvPr/>
            </p:nvCxnSpPr>
            <p:spPr>
              <a:xfrm>
                <a:off x="6307365" y="2841028"/>
                <a:ext cx="0" cy="34865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單箭頭接點 63">
                <a:extLst>
                  <a:ext uri="{FF2B5EF4-FFF2-40B4-BE49-F238E27FC236}">
                    <a16:creationId xmlns:a16="http://schemas.microsoft.com/office/drawing/2014/main" id="{F49986EB-992B-48C8-A8A6-B632082A626E}"/>
                  </a:ext>
                </a:extLst>
              </p:cNvPr>
              <p:cNvCxnSpPr/>
              <p:nvPr/>
            </p:nvCxnSpPr>
            <p:spPr>
              <a:xfrm>
                <a:off x="6317850" y="3774194"/>
                <a:ext cx="0" cy="34865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單箭頭接點 64">
                <a:extLst>
                  <a:ext uri="{FF2B5EF4-FFF2-40B4-BE49-F238E27FC236}">
                    <a16:creationId xmlns:a16="http://schemas.microsoft.com/office/drawing/2014/main" id="{6A3605FE-6E5F-4CCB-9CFA-EF7E3A4954B1}"/>
                  </a:ext>
                </a:extLst>
              </p:cNvPr>
              <p:cNvCxnSpPr/>
              <p:nvPr/>
            </p:nvCxnSpPr>
            <p:spPr>
              <a:xfrm>
                <a:off x="6317850" y="4724733"/>
                <a:ext cx="0" cy="34865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65">
                <a:extLst>
                  <a:ext uri="{FF2B5EF4-FFF2-40B4-BE49-F238E27FC236}">
                    <a16:creationId xmlns:a16="http://schemas.microsoft.com/office/drawing/2014/main" id="{0898CB6B-D744-4A88-B069-01F91F99F95C}"/>
                  </a:ext>
                </a:extLst>
              </p:cNvPr>
              <p:cNvCxnSpPr/>
              <p:nvPr/>
            </p:nvCxnSpPr>
            <p:spPr>
              <a:xfrm>
                <a:off x="6311403" y="5619552"/>
                <a:ext cx="0" cy="34865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39">
              <a:extLst>
                <a:ext uri="{FF2B5EF4-FFF2-40B4-BE49-F238E27FC236}">
                  <a16:creationId xmlns:a16="http://schemas.microsoft.com/office/drawing/2014/main" id="{0AF9B5F8-631F-46C0-ADFA-6AA6E8CF1D1F}"/>
                </a:ext>
              </a:extLst>
            </p:cNvPr>
            <p:cNvSpPr txBox="1"/>
            <p:nvPr/>
          </p:nvSpPr>
          <p:spPr>
            <a:xfrm>
              <a:off x="5531054" y="3478828"/>
              <a:ext cx="1078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dk1"/>
                  </a:solidFill>
                </a:rPr>
                <a:t>fix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11" name="文字方塊 31">
            <a:extLst>
              <a:ext uri="{FF2B5EF4-FFF2-40B4-BE49-F238E27FC236}">
                <a16:creationId xmlns:a16="http://schemas.microsoft.com/office/drawing/2014/main" id="{1D86EB66-2B5D-4044-825F-79C3A1F9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449" y="2876012"/>
            <a:ext cx="2337450" cy="5191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/>
            <a:r>
              <a:rPr lang="en-US" altLang="zh-CN" dirty="0"/>
              <a:t>Use backward propagation to finetune </a:t>
            </a:r>
          </a:p>
        </p:txBody>
      </p:sp>
      <p:sp>
        <p:nvSpPr>
          <p:cNvPr id="13" name="文字方塊 31">
            <a:extLst>
              <a:ext uri="{FF2B5EF4-FFF2-40B4-BE49-F238E27FC236}">
                <a16:creationId xmlns:a16="http://schemas.microsoft.com/office/drawing/2014/main" id="{D7105F22-7C93-4649-BEE7-B48CB5070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506" y="5553730"/>
            <a:ext cx="2337450" cy="8026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dirty="0"/>
              <a:t>Use unlabeled data to pre-train w1,w2,w3, use labeled data to train w4</a:t>
            </a:r>
          </a:p>
        </p:txBody>
      </p:sp>
    </p:spTree>
    <p:extLst>
      <p:ext uri="{BB962C8B-B14F-4D97-AF65-F5344CB8AC3E}">
        <p14:creationId xmlns:p14="http://schemas.microsoft.com/office/powerpoint/2010/main" val="9793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Overview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EB89E103-9213-4D96-98A6-05220A6F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2" y="1289478"/>
            <a:ext cx="3491865" cy="19545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05033D-DC7D-4D34-8A8F-80F957B59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2041"/>
            <a:ext cx="4143375" cy="22688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009828-0333-426C-AF66-5A693C02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56498"/>
            <a:ext cx="4120515" cy="252603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97DDBC4-D376-4752-BEAC-E43DF889BAF9}"/>
              </a:ext>
            </a:extLst>
          </p:cNvPr>
          <p:cNvCxnSpPr/>
          <p:nvPr/>
        </p:nvCxnSpPr>
        <p:spPr>
          <a:xfrm>
            <a:off x="6648703" y="3606950"/>
            <a:ext cx="0" cy="2495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250A45B-571F-432D-9651-72F4F75B273C}"/>
              </a:ext>
            </a:extLst>
          </p:cNvPr>
          <p:cNvCxnSpPr>
            <a:cxnSpLocks/>
          </p:cNvCxnSpPr>
          <p:nvPr/>
        </p:nvCxnSpPr>
        <p:spPr>
          <a:xfrm>
            <a:off x="4193697" y="2436468"/>
            <a:ext cx="30629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A9548A34-C221-41DD-B6F7-DFE722D99EA4}"/>
              </a:ext>
            </a:extLst>
          </p:cNvPr>
          <p:cNvSpPr/>
          <p:nvPr/>
        </p:nvSpPr>
        <p:spPr>
          <a:xfrm>
            <a:off x="6012160" y="4142100"/>
            <a:ext cx="1296134" cy="439028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36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188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Challenge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425CE-2C73-4B17-BDB3-2A8C3F19FBEA}"/>
              </a:ext>
            </a:extLst>
          </p:cNvPr>
          <p:cNvSpPr txBox="1"/>
          <p:nvPr/>
        </p:nvSpPr>
        <p:spPr>
          <a:xfrm>
            <a:off x="323526" y="1772816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Statistical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generalization</a:t>
            </a:r>
          </a:p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Computational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high-dimensional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16206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B00C43-3BDC-422C-A3C8-05195E9D2573}"/>
              </a:ext>
            </a:extLst>
          </p:cNvPr>
          <p:cNvSpPr/>
          <p:nvPr/>
        </p:nvSpPr>
        <p:spPr>
          <a:xfrm>
            <a:off x="6588223" y="1745806"/>
            <a:ext cx="2232248" cy="1196562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188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Challenge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425CE-2C73-4B17-BDB3-2A8C3F19FBEA}"/>
              </a:ext>
            </a:extLst>
          </p:cNvPr>
          <p:cNvSpPr txBox="1"/>
          <p:nvPr/>
        </p:nvSpPr>
        <p:spPr>
          <a:xfrm>
            <a:off x="323526" y="1772816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Statistical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generalization</a:t>
            </a:r>
          </a:p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Computational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high-dimensional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/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/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Computational challenge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inference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normalization constants = partition function=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1400" i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blipFill>
                <a:blip r:embed="rId8"/>
                <a:stretch>
                  <a:fillRect l="-546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956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B00C43-3BDC-422C-A3C8-05195E9D2573}"/>
              </a:ext>
            </a:extLst>
          </p:cNvPr>
          <p:cNvSpPr/>
          <p:nvPr/>
        </p:nvSpPr>
        <p:spPr>
          <a:xfrm>
            <a:off x="6588223" y="1745806"/>
            <a:ext cx="2232248" cy="1196562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188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Challenge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425CE-2C73-4B17-BDB3-2A8C3F19FBEA}"/>
              </a:ext>
            </a:extLst>
          </p:cNvPr>
          <p:cNvSpPr txBox="1"/>
          <p:nvPr/>
        </p:nvSpPr>
        <p:spPr>
          <a:xfrm>
            <a:off x="323526" y="1772816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Statistical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generalization</a:t>
            </a:r>
          </a:p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Computational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high-dimensional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/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/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Computational challenge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inference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normalization constants = partition function=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1400" i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blipFill>
                <a:blip r:embed="rId8"/>
                <a:stretch>
                  <a:fillRect l="-546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22FBE1B2-0C26-443D-A33F-D3BB7A0BE82A}"/>
              </a:ext>
            </a:extLst>
          </p:cNvPr>
          <p:cNvSpPr/>
          <p:nvPr/>
        </p:nvSpPr>
        <p:spPr>
          <a:xfrm>
            <a:off x="323525" y="3611744"/>
            <a:ext cx="1728194" cy="959854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对话气泡: 矩形 24">
                <a:extLst>
                  <a:ext uri="{FF2B5EF4-FFF2-40B4-BE49-F238E27FC236}">
                    <a16:creationId xmlns:a16="http://schemas.microsoft.com/office/drawing/2014/main" id="{AFDBE2A7-BA23-41E8-903C-CF347FAC4B2E}"/>
                  </a:ext>
                </a:extLst>
              </p:cNvPr>
              <p:cNvSpPr/>
              <p:nvPr/>
            </p:nvSpPr>
            <p:spPr>
              <a:xfrm>
                <a:off x="323527" y="3140968"/>
                <a:ext cx="1728194" cy="470775"/>
              </a:xfrm>
              <a:prstGeom prst="wedgeRectCallout">
                <a:avLst>
                  <a:gd name="adj1" fmla="val 55652"/>
                  <a:gd name="adj2" fmla="val -1234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altLang="zh-CN" sz="1400" dirty="0">
                    <a:solidFill>
                      <a:schemeClr val="tx1"/>
                    </a:solidFill>
                  </a:rPr>
                  <a:t>Infer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对话气泡: 矩形 24">
                <a:extLst>
                  <a:ext uri="{FF2B5EF4-FFF2-40B4-BE49-F238E27FC236}">
                    <a16:creationId xmlns:a16="http://schemas.microsoft.com/office/drawing/2014/main" id="{AFDBE2A7-BA23-41E8-903C-CF347FAC4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3140968"/>
                <a:ext cx="1728194" cy="470775"/>
              </a:xfrm>
              <a:prstGeom prst="wedgeRectCallout">
                <a:avLst>
                  <a:gd name="adj1" fmla="val 55652"/>
                  <a:gd name="adj2" fmla="val -12341"/>
                </a:avLst>
              </a:prstGeom>
              <a:blipFill>
                <a:blip r:embed="rId9"/>
                <a:stretch>
                  <a:fillRect l="-9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/>
              <p:nvPr/>
            </p:nvSpPr>
            <p:spPr>
              <a:xfrm>
                <a:off x="323525" y="3609340"/>
                <a:ext cx="17281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Given joint distribution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400" dirty="0"/>
                  <a:t>,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Guess value of b</a:t>
                </a: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5" y="3609340"/>
                <a:ext cx="1728194" cy="954107"/>
              </a:xfrm>
              <a:prstGeom prst="rect">
                <a:avLst/>
              </a:prstGeom>
              <a:blipFill>
                <a:blip r:embed="rId10"/>
                <a:stretch>
                  <a:fillRect l="-352" t="-1274" b="-5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19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B00C43-3BDC-422C-A3C8-05195E9D2573}"/>
              </a:ext>
            </a:extLst>
          </p:cNvPr>
          <p:cNvSpPr/>
          <p:nvPr/>
        </p:nvSpPr>
        <p:spPr>
          <a:xfrm>
            <a:off x="6588223" y="1745806"/>
            <a:ext cx="2232248" cy="1196562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188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Challenge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425CE-2C73-4B17-BDB3-2A8C3F19FBEA}"/>
              </a:ext>
            </a:extLst>
          </p:cNvPr>
          <p:cNvSpPr txBox="1"/>
          <p:nvPr/>
        </p:nvSpPr>
        <p:spPr>
          <a:xfrm>
            <a:off x="323526" y="1772816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Statistical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generalization</a:t>
            </a:r>
          </a:p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Computational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high-dimensional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/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/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Computational challenge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inference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normalization constants = partition function=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1400" i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blipFill>
                <a:blip r:embed="rId8"/>
                <a:stretch>
                  <a:fillRect l="-546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22FBE1B2-0C26-443D-A33F-D3BB7A0BE82A}"/>
              </a:ext>
            </a:extLst>
          </p:cNvPr>
          <p:cNvSpPr/>
          <p:nvPr/>
        </p:nvSpPr>
        <p:spPr>
          <a:xfrm>
            <a:off x="323525" y="3611743"/>
            <a:ext cx="1728194" cy="959855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对话气泡: 矩形 24">
                <a:extLst>
                  <a:ext uri="{FF2B5EF4-FFF2-40B4-BE49-F238E27FC236}">
                    <a16:creationId xmlns:a16="http://schemas.microsoft.com/office/drawing/2014/main" id="{AFDBE2A7-BA23-41E8-903C-CF347FAC4B2E}"/>
                  </a:ext>
                </a:extLst>
              </p:cNvPr>
              <p:cNvSpPr/>
              <p:nvPr/>
            </p:nvSpPr>
            <p:spPr>
              <a:xfrm>
                <a:off x="323527" y="3140968"/>
                <a:ext cx="1728194" cy="470775"/>
              </a:xfrm>
              <a:prstGeom prst="wedgeRectCallout">
                <a:avLst>
                  <a:gd name="adj1" fmla="val 55652"/>
                  <a:gd name="adj2" fmla="val -1234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altLang="zh-CN" sz="1400" dirty="0">
                    <a:solidFill>
                      <a:schemeClr val="tx1"/>
                    </a:solidFill>
                  </a:rPr>
                  <a:t>Infer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对话气泡: 矩形 24">
                <a:extLst>
                  <a:ext uri="{FF2B5EF4-FFF2-40B4-BE49-F238E27FC236}">
                    <a16:creationId xmlns:a16="http://schemas.microsoft.com/office/drawing/2014/main" id="{AFDBE2A7-BA23-41E8-903C-CF347FAC4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3140968"/>
                <a:ext cx="1728194" cy="470775"/>
              </a:xfrm>
              <a:prstGeom prst="wedgeRectCallout">
                <a:avLst>
                  <a:gd name="adj1" fmla="val 55652"/>
                  <a:gd name="adj2" fmla="val -12341"/>
                </a:avLst>
              </a:prstGeom>
              <a:blipFill>
                <a:blip r:embed="rId9"/>
                <a:stretch>
                  <a:fillRect l="-9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/>
              <p:nvPr/>
            </p:nvSpPr>
            <p:spPr>
              <a:xfrm>
                <a:off x="323525" y="3609340"/>
                <a:ext cx="17281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Given joint distribution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400" dirty="0"/>
                  <a:t>,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Guess value of b</a:t>
                </a: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5" y="3609340"/>
                <a:ext cx="1728194" cy="954107"/>
              </a:xfrm>
              <a:prstGeom prst="rect">
                <a:avLst/>
              </a:prstGeom>
              <a:blipFill>
                <a:blip r:embed="rId10"/>
                <a:stretch>
                  <a:fillRect l="-352" t="-1274" b="-5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092756BF-0711-4D61-AF30-0DA7D7FBB23A}"/>
              </a:ext>
            </a:extLst>
          </p:cNvPr>
          <p:cNvSpPr/>
          <p:nvPr/>
        </p:nvSpPr>
        <p:spPr>
          <a:xfrm>
            <a:off x="7092280" y="3611744"/>
            <a:ext cx="1728194" cy="1380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对话气泡: 矩形 30">
                <a:extLst>
                  <a:ext uri="{FF2B5EF4-FFF2-40B4-BE49-F238E27FC236}">
                    <a16:creationId xmlns:a16="http://schemas.microsoft.com/office/drawing/2014/main" id="{5E515CD2-CE47-4260-B859-1EC05A2ACFAA}"/>
                  </a:ext>
                </a:extLst>
              </p:cNvPr>
              <p:cNvSpPr/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</a:rPr>
                  <a:t>Latent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对话气泡: 矩形 30">
                <a:extLst>
                  <a:ext uri="{FF2B5EF4-FFF2-40B4-BE49-F238E27FC236}">
                    <a16:creationId xmlns:a16="http://schemas.microsoft.com/office/drawing/2014/main" id="{5E515CD2-CE47-4260-B859-1EC05A2AC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B90983E-6FE3-4896-9700-B9C82DD7A345}"/>
                  </a:ext>
                </a:extLst>
              </p:cNvPr>
              <p:cNvSpPr txBox="1"/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Observed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Distributed representations</a:t>
                </a:r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Linear factor model</a:t>
                </a:r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B90983E-6FE3-4896-9700-B9C82DD7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blipFill>
                <a:blip r:embed="rId12"/>
                <a:stretch>
                  <a:fillRect l="-325" t="-885" b="-3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43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What is the autoencoder?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/*Reference*/Reducing the Dimensionality of Data with Neural Networks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fi-FI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G. E. Hinton*, R. R. Salakhutdinov, Science  28 Jul 2006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0A2358-7792-43C3-897F-1FEB748243AA}"/>
              </a:ext>
            </a:extLst>
          </p:cNvPr>
          <p:cNvGrpSpPr/>
          <p:nvPr/>
        </p:nvGrpSpPr>
        <p:grpSpPr>
          <a:xfrm>
            <a:off x="488575" y="2638974"/>
            <a:ext cx="8166851" cy="3166290"/>
            <a:chOff x="639601" y="2380559"/>
            <a:chExt cx="8166851" cy="316629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077E806-CE5A-445A-8502-73545BB88250}"/>
                </a:ext>
              </a:extLst>
            </p:cNvPr>
            <p:cNvGrpSpPr/>
            <p:nvPr/>
          </p:nvGrpSpPr>
          <p:grpSpPr>
            <a:xfrm>
              <a:off x="794118" y="2380559"/>
              <a:ext cx="7527299" cy="2704625"/>
              <a:chOff x="794118" y="2380559"/>
              <a:chExt cx="7527299" cy="270462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F7008F87-BCFE-40E1-820A-D5F776234590}"/>
                  </a:ext>
                </a:extLst>
              </p:cNvPr>
              <p:cNvGrpSpPr/>
              <p:nvPr/>
            </p:nvGrpSpPr>
            <p:grpSpPr>
              <a:xfrm>
                <a:off x="1393290" y="2380559"/>
                <a:ext cx="6928127" cy="2704625"/>
                <a:chOff x="1393290" y="2380559"/>
                <a:chExt cx="6928127" cy="2704625"/>
              </a:xfrm>
            </p:grpSpPr>
            <p:cxnSp>
              <p:nvCxnSpPr>
                <p:cNvPr id="15" name="直線接點 10">
                  <a:extLst>
                    <a:ext uri="{FF2B5EF4-FFF2-40B4-BE49-F238E27FC236}">
                      <a16:creationId xmlns:a16="http://schemas.microsoft.com/office/drawing/2014/main" id="{0188520A-4178-4BCD-81E1-FBE796C78412}"/>
                    </a:ext>
                  </a:extLst>
                </p:cNvPr>
                <p:cNvCxnSpPr/>
                <p:nvPr/>
              </p:nvCxnSpPr>
              <p:spPr>
                <a:xfrm rot="5400000">
                  <a:off x="7483348" y="3130187"/>
                  <a:ext cx="50958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995DD524-7949-45AC-BB74-7A47DA725F09}"/>
                    </a:ext>
                  </a:extLst>
                </p:cNvPr>
                <p:cNvSpPr/>
                <p:nvPr/>
              </p:nvSpPr>
              <p:spPr>
                <a:xfrm rot="5400000">
                  <a:off x="3962550" y="3638448"/>
                  <a:ext cx="1209244" cy="46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400" dirty="0"/>
                </a:p>
              </p:txBody>
            </p:sp>
            <p:sp>
              <p:nvSpPr>
                <p:cNvPr id="17" name="向右箭號 9">
                  <a:extLst>
                    <a:ext uri="{FF2B5EF4-FFF2-40B4-BE49-F238E27FC236}">
                      <a16:creationId xmlns:a16="http://schemas.microsoft.com/office/drawing/2014/main" id="{00D349FD-B0A1-4EF4-9F95-8F7CBACA18A6}"/>
                    </a:ext>
                  </a:extLst>
                </p:cNvPr>
                <p:cNvSpPr/>
                <p:nvPr/>
              </p:nvSpPr>
              <p:spPr>
                <a:xfrm>
                  <a:off x="2072541" y="3583502"/>
                  <a:ext cx="321427" cy="605235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18" name="直線接點 8">
                  <a:extLst>
                    <a:ext uri="{FF2B5EF4-FFF2-40B4-BE49-F238E27FC236}">
                      <a16:creationId xmlns:a16="http://schemas.microsoft.com/office/drawing/2014/main" id="{E8243117-4D70-42B6-8EAC-CF785B8DA7A0}"/>
                    </a:ext>
                  </a:extLst>
                </p:cNvPr>
                <p:cNvCxnSpPr/>
                <p:nvPr/>
              </p:nvCxnSpPr>
              <p:spPr>
                <a:xfrm flipH="1">
                  <a:off x="1393290" y="2858163"/>
                  <a:ext cx="634340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9">
                  <a:extLst>
                    <a:ext uri="{FF2B5EF4-FFF2-40B4-BE49-F238E27FC236}">
                      <a16:creationId xmlns:a16="http://schemas.microsoft.com/office/drawing/2014/main" id="{17D3238A-26D7-4D7B-A8A9-B1355AD2CB7F}"/>
                    </a:ext>
                  </a:extLst>
                </p:cNvPr>
                <p:cNvCxnSpPr/>
                <p:nvPr/>
              </p:nvCxnSpPr>
              <p:spPr>
                <a:xfrm rot="5400000">
                  <a:off x="1148682" y="3087557"/>
                  <a:ext cx="50958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文字方塊 49">
                  <a:extLst>
                    <a:ext uri="{FF2B5EF4-FFF2-40B4-BE49-F238E27FC236}">
                      <a16:creationId xmlns:a16="http://schemas.microsoft.com/office/drawing/2014/main" id="{AF1CAE02-9C97-4E85-9C99-ED5D988C92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09224" y="2380559"/>
                  <a:ext cx="2952750" cy="460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en-US" altLang="zh-TW" sz="2400" dirty="0"/>
                    <a:t>As close as possible</a:t>
                  </a:r>
                  <a:endParaRPr kumimoji="0" lang="zh-TW" altLang="en-US" sz="2400" dirty="0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72645C3-3E1A-4F86-A254-B38C9081C0B9}"/>
                    </a:ext>
                  </a:extLst>
                </p:cNvPr>
                <p:cNvSpPr/>
                <p:nvPr/>
              </p:nvSpPr>
              <p:spPr>
                <a:xfrm>
                  <a:off x="2459634" y="3384981"/>
                  <a:ext cx="1308100" cy="1002279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/>
                    <a:t>NN</a:t>
                  </a:r>
                </a:p>
                <a:p>
                  <a:pPr algn="ctr"/>
                  <a:r>
                    <a:rPr lang="en-US" altLang="zh-TW" sz="2400" dirty="0"/>
                    <a:t>Encoder</a:t>
                  </a:r>
                  <a:endParaRPr lang="zh-TW" altLang="en-US" sz="2400" dirty="0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148C58B-94CF-4123-8E82-5826969FE13E}"/>
                    </a:ext>
                  </a:extLst>
                </p:cNvPr>
                <p:cNvSpPr/>
                <p:nvPr/>
              </p:nvSpPr>
              <p:spPr>
                <a:xfrm>
                  <a:off x="5308338" y="3420350"/>
                  <a:ext cx="1308100" cy="98133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/>
                    <a:t>NN</a:t>
                  </a:r>
                </a:p>
                <a:p>
                  <a:pPr algn="ctr"/>
                  <a:r>
                    <a:rPr lang="en-US" altLang="zh-TW" sz="2400" dirty="0"/>
                    <a:t>Decoder</a:t>
                  </a:r>
                  <a:endParaRPr lang="zh-TW" altLang="en-US" sz="2400" dirty="0"/>
                </a:p>
              </p:txBody>
            </p:sp>
            <p:sp>
              <p:nvSpPr>
                <p:cNvPr id="25" name="向右箭號 9">
                  <a:extLst>
                    <a:ext uri="{FF2B5EF4-FFF2-40B4-BE49-F238E27FC236}">
                      <a16:creationId xmlns:a16="http://schemas.microsoft.com/office/drawing/2014/main" id="{ED6C8B5A-B48A-4173-9FA3-06DFA1720004}"/>
                    </a:ext>
                  </a:extLst>
                </p:cNvPr>
                <p:cNvSpPr/>
                <p:nvPr/>
              </p:nvSpPr>
              <p:spPr>
                <a:xfrm>
                  <a:off x="3888832" y="3583502"/>
                  <a:ext cx="321427" cy="605235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6" name="向右箭號 9">
                  <a:extLst>
                    <a:ext uri="{FF2B5EF4-FFF2-40B4-BE49-F238E27FC236}">
                      <a16:creationId xmlns:a16="http://schemas.microsoft.com/office/drawing/2014/main" id="{589A4E6F-0AEC-40B5-A134-D03AF589B6E7}"/>
                    </a:ext>
                  </a:extLst>
                </p:cNvPr>
                <p:cNvSpPr/>
                <p:nvPr/>
              </p:nvSpPr>
              <p:spPr>
                <a:xfrm>
                  <a:off x="4891496" y="3600522"/>
                  <a:ext cx="321427" cy="605235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8" name="向右箭號 9">
                  <a:extLst>
                    <a:ext uri="{FF2B5EF4-FFF2-40B4-BE49-F238E27FC236}">
                      <a16:creationId xmlns:a16="http://schemas.microsoft.com/office/drawing/2014/main" id="{5A0F7962-30B6-4545-B8A6-47044295D0D7}"/>
                    </a:ext>
                  </a:extLst>
                </p:cNvPr>
                <p:cNvSpPr/>
                <p:nvPr/>
              </p:nvSpPr>
              <p:spPr>
                <a:xfrm>
                  <a:off x="6744574" y="3600522"/>
                  <a:ext cx="321427" cy="605235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9" name="文字方塊 17">
                  <a:extLst>
                    <a:ext uri="{FF2B5EF4-FFF2-40B4-BE49-F238E27FC236}">
                      <a16:creationId xmlns:a16="http://schemas.microsoft.com/office/drawing/2014/main" id="{A4EBD17E-5A1B-4CBF-9090-83695BC26471}"/>
                    </a:ext>
                  </a:extLst>
                </p:cNvPr>
                <p:cNvSpPr txBox="1"/>
                <p:nvPr/>
              </p:nvSpPr>
              <p:spPr>
                <a:xfrm rot="5400000">
                  <a:off x="4041283" y="3641615"/>
                  <a:ext cx="11036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vector</a:t>
                  </a:r>
                  <a:endParaRPr lang="zh-TW" altLang="en-US" sz="2400" dirty="0"/>
                </a:p>
              </p:txBody>
            </p:sp>
            <p:pic>
              <p:nvPicPr>
                <p:cNvPr id="33" name="圖片 30">
                  <a:extLst>
                    <a:ext uri="{FF2B5EF4-FFF2-40B4-BE49-F238E27FC236}">
                      <a16:creationId xmlns:a16="http://schemas.microsoft.com/office/drawing/2014/main" id="{7A21118A-007F-4B78-814D-598DE1991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Blu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0317" y="3328685"/>
                  <a:ext cx="1181100" cy="1181100"/>
                </a:xfrm>
                <a:prstGeom prst="rect">
                  <a:avLst/>
                </a:prstGeom>
              </p:spPr>
            </p:pic>
            <p:cxnSp>
              <p:nvCxnSpPr>
                <p:cNvPr id="35" name="直線單箭頭接點 18">
                  <a:extLst>
                    <a:ext uri="{FF2B5EF4-FFF2-40B4-BE49-F238E27FC236}">
                      <a16:creationId xmlns:a16="http://schemas.microsoft.com/office/drawing/2014/main" id="{FE6652F5-959E-4817-8142-F2B0CA1B70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4990" y="4490774"/>
                  <a:ext cx="7010" cy="5944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圖片 27">
                <a:extLst>
                  <a:ext uri="{FF2B5EF4-FFF2-40B4-BE49-F238E27FC236}">
                    <a16:creationId xmlns:a16="http://schemas.microsoft.com/office/drawing/2014/main" id="{B47D02DB-8D58-44BF-9638-7678A2F92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18" y="3318441"/>
                <a:ext cx="1181100" cy="1181100"/>
              </a:xfrm>
              <a:prstGeom prst="rect">
                <a:avLst/>
              </a:prstGeom>
            </p:spPr>
          </p:pic>
        </p:grpSp>
        <p:sp>
          <p:nvSpPr>
            <p:cNvPr id="13" name="文字方塊 2">
              <a:extLst>
                <a:ext uri="{FF2B5EF4-FFF2-40B4-BE49-F238E27FC236}">
                  <a16:creationId xmlns:a16="http://schemas.microsoft.com/office/drawing/2014/main" id="{60379036-285E-4CA2-89F7-596FF0256D29}"/>
                </a:ext>
              </a:extLst>
            </p:cNvPr>
            <p:cNvSpPr txBox="1"/>
            <p:nvPr/>
          </p:nvSpPr>
          <p:spPr>
            <a:xfrm>
              <a:off x="639601" y="5085184"/>
              <a:ext cx="81668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C00000"/>
                  </a:solidFill>
                </a:rPr>
                <a:t>Embedding</a:t>
              </a:r>
              <a:r>
                <a:rPr lang="en-US" altLang="zh-TW" sz="2400" dirty="0"/>
                <a:t>, Latent </a:t>
              </a:r>
              <a:r>
                <a:rPr lang="en-US" altLang="zh-TW" sz="2400" dirty="0">
                  <a:solidFill>
                    <a:srgbClr val="C00000"/>
                  </a:solidFill>
                </a:rPr>
                <a:t>Representation</a:t>
              </a:r>
              <a:r>
                <a:rPr lang="en-US" altLang="zh-TW" sz="2400" dirty="0"/>
                <a:t>, Latent </a:t>
              </a:r>
              <a:r>
                <a:rPr lang="en-US" altLang="zh-TW" sz="2400" dirty="0">
                  <a:solidFill>
                    <a:srgbClr val="C00000"/>
                  </a:solidFill>
                </a:rPr>
                <a:t>Code,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Latent</a:t>
              </a:r>
              <a:r>
                <a:rPr lang="zh-CN" altLang="en-US" sz="2400" dirty="0">
                  <a:solidFill>
                    <a:srgbClr val="C00000"/>
                  </a:solidFill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</a:rPr>
                <a:t>variable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447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B00C43-3BDC-422C-A3C8-05195E9D2573}"/>
              </a:ext>
            </a:extLst>
          </p:cNvPr>
          <p:cNvSpPr/>
          <p:nvPr/>
        </p:nvSpPr>
        <p:spPr>
          <a:xfrm>
            <a:off x="6588223" y="1745806"/>
            <a:ext cx="2232248" cy="1196562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188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Challenge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425CE-2C73-4B17-BDB3-2A8C3F19FBEA}"/>
              </a:ext>
            </a:extLst>
          </p:cNvPr>
          <p:cNvSpPr txBox="1"/>
          <p:nvPr/>
        </p:nvSpPr>
        <p:spPr>
          <a:xfrm>
            <a:off x="323526" y="1772816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Statistical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generalization</a:t>
            </a:r>
          </a:p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Computational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high-dimensional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/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/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Computational challenge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inference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normalization constants = partition function=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1400" i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blipFill>
                <a:blip r:embed="rId8"/>
                <a:stretch>
                  <a:fillRect l="-546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22FBE1B2-0C26-443D-A33F-D3BB7A0BE82A}"/>
              </a:ext>
            </a:extLst>
          </p:cNvPr>
          <p:cNvSpPr/>
          <p:nvPr/>
        </p:nvSpPr>
        <p:spPr>
          <a:xfrm>
            <a:off x="323525" y="3611743"/>
            <a:ext cx="1728194" cy="1601639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AFDBE2A7-BA23-41E8-903C-CF347FAC4B2E}"/>
              </a:ext>
            </a:extLst>
          </p:cNvPr>
          <p:cNvSpPr/>
          <p:nvPr/>
        </p:nvSpPr>
        <p:spPr>
          <a:xfrm>
            <a:off x="323527" y="3140968"/>
            <a:ext cx="1728194" cy="470775"/>
          </a:xfrm>
          <a:prstGeom prst="wedgeRectCallout">
            <a:avLst>
              <a:gd name="adj1" fmla="val 55652"/>
              <a:gd name="adj2" fmla="val -123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/>
            <a:r>
              <a:rPr lang="en-US" altLang="zh-CN" sz="1400" dirty="0">
                <a:solidFill>
                  <a:schemeClr val="tx1"/>
                </a:solidFill>
              </a:rPr>
              <a:t>Difficulty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/>
              <p:nvPr/>
            </p:nvSpPr>
            <p:spPr>
              <a:xfrm>
                <a:off x="323525" y="3612944"/>
                <a:ext cx="172819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Essential in Maximum likelihood</a:t>
                </a: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5" y="3612944"/>
                <a:ext cx="1728194" cy="1600438"/>
              </a:xfrm>
              <a:prstGeom prst="rect">
                <a:avLst/>
              </a:prstGeom>
              <a:blipFill>
                <a:blip r:embed="rId9"/>
                <a:stretch>
                  <a:fillRect l="-352" t="-763" b="-3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1E6FCB2C-D20D-4346-BBC3-13B007ED760C}"/>
              </a:ext>
            </a:extLst>
          </p:cNvPr>
          <p:cNvSpPr/>
          <p:nvPr/>
        </p:nvSpPr>
        <p:spPr>
          <a:xfrm>
            <a:off x="7092280" y="3611744"/>
            <a:ext cx="1728194" cy="1380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985C8770-AA82-40E7-95BC-24DBC75E9180}"/>
                  </a:ext>
                </a:extLst>
              </p:cNvPr>
              <p:cNvSpPr/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</a:rPr>
                  <a:t>Latent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985C8770-AA82-40E7-95BC-24DBC75E9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0F7CB6D-C26C-4A93-BA32-A7D68D7F48E0}"/>
                  </a:ext>
                </a:extLst>
              </p:cNvPr>
              <p:cNvSpPr txBox="1"/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Observed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Distributed representations</a:t>
                </a:r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Linear factor model</a:t>
                </a:r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0F7CB6D-C26C-4A93-BA32-A7D68D7F4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blipFill>
                <a:blip r:embed="rId11"/>
                <a:stretch>
                  <a:fillRect l="-325" t="-885" b="-3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381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B00C43-3BDC-422C-A3C8-05195E9D2573}"/>
              </a:ext>
            </a:extLst>
          </p:cNvPr>
          <p:cNvSpPr/>
          <p:nvPr/>
        </p:nvSpPr>
        <p:spPr>
          <a:xfrm>
            <a:off x="6588223" y="1745806"/>
            <a:ext cx="2232248" cy="1196562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188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Challenge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425CE-2C73-4B17-BDB3-2A8C3F19FBEA}"/>
              </a:ext>
            </a:extLst>
          </p:cNvPr>
          <p:cNvSpPr txBox="1"/>
          <p:nvPr/>
        </p:nvSpPr>
        <p:spPr>
          <a:xfrm>
            <a:off x="323526" y="1772816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Statistical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generalization</a:t>
            </a:r>
          </a:p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Computational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high-dimensional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/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/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Computational challenge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inference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normalization constants = partition function=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1400" i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blipFill>
                <a:blip r:embed="rId8"/>
                <a:stretch>
                  <a:fillRect l="-546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22FBE1B2-0C26-443D-A33F-D3BB7A0BE82A}"/>
              </a:ext>
            </a:extLst>
          </p:cNvPr>
          <p:cNvSpPr/>
          <p:nvPr/>
        </p:nvSpPr>
        <p:spPr>
          <a:xfrm>
            <a:off x="323525" y="3611743"/>
            <a:ext cx="1728194" cy="1601639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AFDBE2A7-BA23-41E8-903C-CF347FAC4B2E}"/>
              </a:ext>
            </a:extLst>
          </p:cNvPr>
          <p:cNvSpPr/>
          <p:nvPr/>
        </p:nvSpPr>
        <p:spPr>
          <a:xfrm>
            <a:off x="323527" y="3140968"/>
            <a:ext cx="1728194" cy="470775"/>
          </a:xfrm>
          <a:prstGeom prst="wedgeRectCallout">
            <a:avLst>
              <a:gd name="adj1" fmla="val 55652"/>
              <a:gd name="adj2" fmla="val -123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/>
            <a:r>
              <a:rPr lang="en-US" altLang="zh-CN" sz="1400" dirty="0">
                <a:solidFill>
                  <a:schemeClr val="tx1"/>
                </a:solidFill>
              </a:rPr>
              <a:t>Difficulty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/>
              <p:nvPr/>
            </p:nvSpPr>
            <p:spPr>
              <a:xfrm>
                <a:off x="323525" y="3612944"/>
                <a:ext cx="172819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Essential in Maximum likelihood</a:t>
                </a: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5" y="3612944"/>
                <a:ext cx="1728194" cy="1600438"/>
              </a:xfrm>
              <a:prstGeom prst="rect">
                <a:avLst/>
              </a:prstGeom>
              <a:blipFill>
                <a:blip r:embed="rId9"/>
                <a:stretch>
                  <a:fillRect l="-352" t="-763" b="-3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23A71DA0-325E-41B1-A032-CD647A7F2EB0}"/>
              </a:ext>
            </a:extLst>
          </p:cNvPr>
          <p:cNvSpPr/>
          <p:nvPr/>
        </p:nvSpPr>
        <p:spPr>
          <a:xfrm>
            <a:off x="7092280" y="3611744"/>
            <a:ext cx="1728194" cy="1380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207FE88C-CFCF-4A53-A591-0EB9CB79146B}"/>
                  </a:ext>
                </a:extLst>
              </p:cNvPr>
              <p:cNvSpPr/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</a:rPr>
                  <a:t>Latent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207FE88C-CFCF-4A53-A591-0EB9CB791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4F0875B-D643-408B-B412-EF8E61C0A715}"/>
                  </a:ext>
                </a:extLst>
              </p:cNvPr>
              <p:cNvSpPr txBox="1"/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Observed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Distributed representations</a:t>
                </a:r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Linear factor model</a:t>
                </a:r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4F0875B-D643-408B-B412-EF8E61C0A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blipFill>
                <a:blip r:embed="rId11"/>
                <a:stretch>
                  <a:fillRect l="-325" t="-885" b="-3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305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B00C43-3BDC-422C-A3C8-05195E9D2573}"/>
              </a:ext>
            </a:extLst>
          </p:cNvPr>
          <p:cNvSpPr/>
          <p:nvPr/>
        </p:nvSpPr>
        <p:spPr>
          <a:xfrm>
            <a:off x="6588223" y="1745806"/>
            <a:ext cx="2232248" cy="1196562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188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Challenge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425CE-2C73-4B17-BDB3-2A8C3F19FBEA}"/>
              </a:ext>
            </a:extLst>
          </p:cNvPr>
          <p:cNvSpPr txBox="1"/>
          <p:nvPr/>
        </p:nvSpPr>
        <p:spPr>
          <a:xfrm>
            <a:off x="323526" y="1772816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Statistical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generalization</a:t>
            </a:r>
          </a:p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Computational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high-dimensional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/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/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Computational challenge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inference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normalization constants = partition function=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1400" i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blipFill>
                <a:blip r:embed="rId8"/>
                <a:stretch>
                  <a:fillRect l="-546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22FBE1B2-0C26-443D-A33F-D3BB7A0BE82A}"/>
              </a:ext>
            </a:extLst>
          </p:cNvPr>
          <p:cNvSpPr/>
          <p:nvPr/>
        </p:nvSpPr>
        <p:spPr>
          <a:xfrm>
            <a:off x="323525" y="3611744"/>
            <a:ext cx="1728194" cy="1380058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AFDBE2A7-BA23-41E8-903C-CF347FAC4B2E}"/>
              </a:ext>
            </a:extLst>
          </p:cNvPr>
          <p:cNvSpPr/>
          <p:nvPr/>
        </p:nvSpPr>
        <p:spPr>
          <a:xfrm>
            <a:off x="323526" y="3140968"/>
            <a:ext cx="1728193" cy="470775"/>
          </a:xfrm>
          <a:prstGeom prst="wedgeRectCallout">
            <a:avLst>
              <a:gd name="adj1" fmla="val 55652"/>
              <a:gd name="adj2" fmla="val -123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/>
            <a:endParaRPr lang="en-US" altLang="zh-CN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/>
              <p:nvPr/>
            </p:nvSpPr>
            <p:spPr>
              <a:xfrm>
                <a:off x="323525" y="3612944"/>
                <a:ext cx="1728194" cy="138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𝑝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(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𝑥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;</m:t>
                        </m:r>
                        <m:r>
                          <a:rPr lang="zh-CN" altLang="en-US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𝜃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)</m:t>
                        </m:r>
                      </m:e>
                    </m:func>
                    <m:r>
                      <a:rPr lang="en-US" altLang="zh-CN" sz="14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V Boli" panose="02000500030200090000" pitchFamily="2" charset="0"/>
                      </a:rPr>
                      <m:t>≥</m:t>
                    </m:r>
                    <m:r>
                      <m:rPr>
                        <m:nor/>
                      </m:rPr>
                      <a:rPr lang="en-US" altLang="zh-CN" sz="1400" dirty="0"/>
                      <m:t>ELBO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ELBO</a:t>
                </a:r>
              </a:p>
              <a:p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14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5" y="3612944"/>
                <a:ext cx="1728194" cy="1380058"/>
              </a:xfrm>
              <a:prstGeom prst="rect">
                <a:avLst/>
              </a:prstGeom>
              <a:blipFill>
                <a:blip r:embed="rId9"/>
                <a:stretch>
                  <a:fillRect l="-352" b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E6C098C7-E4E5-4D97-ABAF-34843A4705E7}"/>
              </a:ext>
            </a:extLst>
          </p:cNvPr>
          <p:cNvSpPr/>
          <p:nvPr/>
        </p:nvSpPr>
        <p:spPr>
          <a:xfrm>
            <a:off x="7092280" y="3611744"/>
            <a:ext cx="1728194" cy="1380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E6CA47A6-3493-4E8E-8C32-BEEAE22B5B35}"/>
                  </a:ext>
                </a:extLst>
              </p:cNvPr>
              <p:cNvSpPr/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</a:rPr>
                  <a:t>Latent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E6CA47A6-3493-4E8E-8C32-BEEAE22B5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F3E861-1BE6-43FE-9620-43DA937BCE66}"/>
                  </a:ext>
                </a:extLst>
              </p:cNvPr>
              <p:cNvSpPr txBox="1"/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Observed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Distributed representations</a:t>
                </a:r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Linear factor model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F3E861-1BE6-43FE-9620-43DA937BC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blipFill>
                <a:blip r:embed="rId11"/>
                <a:stretch>
                  <a:fillRect l="-325" t="-885" b="-3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CE855F-50A9-4ECB-B23D-B66898513799}"/>
                  </a:ext>
                </a:extLst>
              </p:cNvPr>
              <p:cNvSpPr txBox="1"/>
              <p:nvPr/>
            </p:nvSpPr>
            <p:spPr>
              <a:xfrm>
                <a:off x="262081" y="3220984"/>
                <a:ext cx="18460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 sz="1400" i="1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altLang="zh-CN" sz="1400" i="1" dirty="0">
                              <a:solidFill>
                                <a:schemeClr val="tx1"/>
                              </a:solidFill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 dirty="0">
                              <a:solidFill>
                                <a:schemeClr val="tx1"/>
                              </a:solidFill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h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|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𝑥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)←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CE855F-50A9-4ECB-B23D-B66898513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1" y="3220984"/>
                <a:ext cx="1846063" cy="307777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702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B00C43-3BDC-422C-A3C8-05195E9D2573}"/>
              </a:ext>
            </a:extLst>
          </p:cNvPr>
          <p:cNvSpPr/>
          <p:nvPr/>
        </p:nvSpPr>
        <p:spPr>
          <a:xfrm>
            <a:off x="6588223" y="1745806"/>
            <a:ext cx="2232248" cy="1196562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188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Challenge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425CE-2C73-4B17-BDB3-2A8C3F19FBEA}"/>
              </a:ext>
            </a:extLst>
          </p:cNvPr>
          <p:cNvSpPr txBox="1"/>
          <p:nvPr/>
        </p:nvSpPr>
        <p:spPr>
          <a:xfrm>
            <a:off x="323526" y="1772816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Statistical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generalization</a:t>
            </a:r>
          </a:p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Computational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high-dimensional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/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/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Computational challenge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inference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normalization constants = partition function=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1400" i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blipFill>
                <a:blip r:embed="rId8"/>
                <a:stretch>
                  <a:fillRect l="-546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22FBE1B2-0C26-443D-A33F-D3BB7A0BE82A}"/>
              </a:ext>
            </a:extLst>
          </p:cNvPr>
          <p:cNvSpPr/>
          <p:nvPr/>
        </p:nvSpPr>
        <p:spPr>
          <a:xfrm>
            <a:off x="323525" y="3611744"/>
            <a:ext cx="1728194" cy="1380058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AFDBE2A7-BA23-41E8-903C-CF347FAC4B2E}"/>
              </a:ext>
            </a:extLst>
          </p:cNvPr>
          <p:cNvSpPr/>
          <p:nvPr/>
        </p:nvSpPr>
        <p:spPr>
          <a:xfrm>
            <a:off x="323526" y="3140968"/>
            <a:ext cx="1728193" cy="470775"/>
          </a:xfrm>
          <a:prstGeom prst="wedgeRectCallout">
            <a:avLst>
              <a:gd name="adj1" fmla="val 55652"/>
              <a:gd name="adj2" fmla="val -123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/>
            <a:endParaRPr lang="en-US" altLang="zh-CN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/>
              <p:nvPr/>
            </p:nvSpPr>
            <p:spPr>
              <a:xfrm>
                <a:off x="323525" y="3612944"/>
                <a:ext cx="1728194" cy="138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𝑝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(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𝑥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;</m:t>
                        </m:r>
                        <m:r>
                          <a:rPr lang="zh-CN" altLang="en-US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𝜃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)</m:t>
                        </m:r>
                      </m:e>
                    </m:func>
                    <m:r>
                      <a:rPr lang="en-US" altLang="zh-CN" sz="14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V Boli" panose="02000500030200090000" pitchFamily="2" charset="0"/>
                      </a:rPr>
                      <m:t>≥</m:t>
                    </m:r>
                    <m:r>
                      <m:rPr>
                        <m:nor/>
                      </m:rPr>
                      <a:rPr lang="en-US" altLang="zh-CN" sz="1400" dirty="0"/>
                      <m:t>ELBO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ELBO</a:t>
                </a:r>
              </a:p>
              <a:p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14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5" y="3612944"/>
                <a:ext cx="1728194" cy="1380058"/>
              </a:xfrm>
              <a:prstGeom prst="rect">
                <a:avLst/>
              </a:prstGeom>
              <a:blipFill>
                <a:blip r:embed="rId9"/>
                <a:stretch>
                  <a:fillRect l="-352" b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E6C098C7-E4E5-4D97-ABAF-34843A4705E7}"/>
              </a:ext>
            </a:extLst>
          </p:cNvPr>
          <p:cNvSpPr/>
          <p:nvPr/>
        </p:nvSpPr>
        <p:spPr>
          <a:xfrm>
            <a:off x="7092280" y="3611744"/>
            <a:ext cx="1728194" cy="1380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E6CA47A6-3493-4E8E-8C32-BEEAE22B5B35}"/>
                  </a:ext>
                </a:extLst>
              </p:cNvPr>
              <p:cNvSpPr/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</a:rPr>
                  <a:t>Latent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E6CA47A6-3493-4E8E-8C32-BEEAE22B5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F3E861-1BE6-43FE-9620-43DA937BCE66}"/>
                  </a:ext>
                </a:extLst>
              </p:cNvPr>
              <p:cNvSpPr txBox="1"/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Observed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Distributed representations</a:t>
                </a:r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Linear factor model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F3E861-1BE6-43FE-9620-43DA937BC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blipFill>
                <a:blip r:embed="rId11"/>
                <a:stretch>
                  <a:fillRect l="-325" t="-885" b="-3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CE855F-50A9-4ECB-B23D-B66898513799}"/>
                  </a:ext>
                </a:extLst>
              </p:cNvPr>
              <p:cNvSpPr txBox="1"/>
              <p:nvPr/>
            </p:nvSpPr>
            <p:spPr>
              <a:xfrm>
                <a:off x="262081" y="3220984"/>
                <a:ext cx="18460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 sz="1400" i="1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altLang="zh-CN" sz="1400" i="1" dirty="0">
                              <a:solidFill>
                                <a:schemeClr val="tx1"/>
                              </a:solidFill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 dirty="0">
                              <a:solidFill>
                                <a:schemeClr val="tx1"/>
                              </a:solidFill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h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|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𝑥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)←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CE855F-50A9-4ECB-B23D-B66898513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1" y="3220984"/>
                <a:ext cx="1846063" cy="307777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A445FE91-A0E7-46F7-959D-EE8379C7D60E}"/>
                  </a:ext>
                </a:extLst>
              </p:cNvPr>
              <p:cNvSpPr/>
              <p:nvPr/>
            </p:nvSpPr>
            <p:spPr>
              <a:xfrm>
                <a:off x="324152" y="5196307"/>
                <a:ext cx="2519643" cy="470775"/>
              </a:xfrm>
              <a:prstGeom prst="wedgeRectCallout">
                <a:avLst>
                  <a:gd name="adj1" fmla="val 53917"/>
                  <a:gd name="adj2" fmla="val -31943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对话气泡: 矩形 23">
                <a:extLst>
                  <a:ext uri="{FF2B5EF4-FFF2-40B4-BE49-F238E27FC236}">
                    <a16:creationId xmlns:a16="http://schemas.microsoft.com/office/drawing/2014/main" id="{A445FE91-A0E7-46F7-959D-EE8379C7D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52" y="5196307"/>
                <a:ext cx="2519643" cy="470775"/>
              </a:xfrm>
              <a:prstGeom prst="wedgeRectCallout">
                <a:avLst>
                  <a:gd name="adj1" fmla="val 53917"/>
                  <a:gd name="adj2" fmla="val -31943"/>
                </a:avLst>
              </a:prstGeom>
              <a:blipFill>
                <a:blip r:embed="rId13"/>
                <a:stretch>
                  <a:fillRect t="-117949" b="-17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0DC6C8F7-B686-4BCA-AB7C-7AE5BA407C52}"/>
              </a:ext>
            </a:extLst>
          </p:cNvPr>
          <p:cNvSpPr/>
          <p:nvPr/>
        </p:nvSpPr>
        <p:spPr>
          <a:xfrm>
            <a:off x="323834" y="5661740"/>
            <a:ext cx="2520277" cy="7229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DAC8639-2490-4530-8E07-905E0599CCE1}"/>
                  </a:ext>
                </a:extLst>
              </p:cNvPr>
              <p:cNvSpPr txBox="1"/>
              <p:nvPr/>
            </p:nvSpPr>
            <p:spPr>
              <a:xfrm>
                <a:off x="324151" y="5685944"/>
                <a:ext cx="2663668" cy="609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altLang="zh-CN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zh-CN" alt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  <m:t>𝑚𝑜𝑑𝑒𝑙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CN" altLang="en-US" sz="1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  <m:r>
                      <a:rPr lang="en-US" altLang="zh-CN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1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sz="11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11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1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100" i="1" dirty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altLang="zh-CN" sz="11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1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</a:rPr>
                                  <m:t>𝑚𝑜𝑑𝑒𝑙</m:t>
                                </m:r>
                              </m:sub>
                            </m:sSub>
                          </m:e>
                        </m:func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DAC8639-2490-4530-8E07-905E0599C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51" y="5685944"/>
                <a:ext cx="2663668" cy="609975"/>
              </a:xfrm>
              <a:prstGeom prst="rect">
                <a:avLst/>
              </a:prstGeom>
              <a:blipFill>
                <a:blip r:embed="rId14"/>
                <a:stretch>
                  <a:fillRect t="-38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083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F5F7A4-4662-443A-B836-7D60F01DE4A4}"/>
              </a:ext>
            </a:extLst>
          </p:cNvPr>
          <p:cNvGrpSpPr/>
          <p:nvPr/>
        </p:nvGrpSpPr>
        <p:grpSpPr>
          <a:xfrm>
            <a:off x="1331640" y="1357148"/>
            <a:ext cx="7387848" cy="4925233"/>
            <a:chOff x="6747889" y="1594596"/>
            <a:chExt cx="6422768" cy="4281846"/>
          </a:xfrm>
        </p:grpSpPr>
        <p:graphicFrame>
          <p:nvGraphicFramePr>
            <p:cNvPr id="12" name="图示 11">
              <a:extLst>
                <a:ext uri="{FF2B5EF4-FFF2-40B4-BE49-F238E27FC236}">
                  <a16:creationId xmlns:a16="http://schemas.microsoft.com/office/drawing/2014/main" id="{7F9E1CC0-D1A8-4396-BD6C-C3B494AA7FC3}"/>
                </a:ext>
              </a:extLst>
            </p:cNvPr>
            <p:cNvGraphicFramePr/>
            <p:nvPr/>
          </p:nvGraphicFramePr>
          <p:xfrm>
            <a:off x="6747889" y="1594596"/>
            <a:ext cx="6422768" cy="4281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4CA1CF5-0FFD-45B0-960B-08F24A566E88}"/>
                </a:ext>
              </a:extLst>
            </p:cNvPr>
            <p:cNvGrpSpPr/>
            <p:nvPr/>
          </p:nvGrpSpPr>
          <p:grpSpPr>
            <a:xfrm>
              <a:off x="10313706" y="2941907"/>
              <a:ext cx="1380884" cy="1587223"/>
              <a:chOff x="3617078" y="1347310"/>
              <a:chExt cx="1380884" cy="1587223"/>
            </a:xfrm>
          </p:grpSpPr>
          <p:sp>
            <p:nvSpPr>
              <p:cNvPr id="14" name="六边形 13">
                <a:extLst>
                  <a:ext uri="{FF2B5EF4-FFF2-40B4-BE49-F238E27FC236}">
                    <a16:creationId xmlns:a16="http://schemas.microsoft.com/office/drawing/2014/main" id="{F9288140-444D-442A-982F-657B539C9059}"/>
                  </a:ext>
                </a:extLst>
              </p:cNvPr>
              <p:cNvSpPr/>
              <p:nvPr/>
            </p:nvSpPr>
            <p:spPr>
              <a:xfrm rot="5400000">
                <a:off x="3513908" y="1450480"/>
                <a:ext cx="1587223" cy="1380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六边形 4">
                <a:extLst>
                  <a:ext uri="{FF2B5EF4-FFF2-40B4-BE49-F238E27FC236}">
                    <a16:creationId xmlns:a16="http://schemas.microsoft.com/office/drawing/2014/main" id="{D5B917E3-313E-46F2-908E-DDEC42297020}"/>
                  </a:ext>
                </a:extLst>
              </p:cNvPr>
              <p:cNvSpPr txBox="1"/>
              <p:nvPr/>
            </p:nvSpPr>
            <p:spPr>
              <a:xfrm>
                <a:off x="3832265" y="1594653"/>
                <a:ext cx="950508" cy="109253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dirty="0">
                    <a:solidFill>
                      <a:prstClr val="black"/>
                    </a:solidFill>
                    <a:latin typeface="Calibri"/>
                    <a:ea typeface="等线" panose="02010600030101010101" pitchFamily="2" charset="-122"/>
                    <a:cs typeface="MV Boli" panose="02000500030200090000" pitchFamily="2" charset="0"/>
                  </a:rPr>
                  <a:t>Latent variable</a:t>
                </a:r>
                <a:endParaRPr lang="zh-CN" altLang="en-US" sz="1400" dirty="0">
                  <a:solidFill>
                    <a:prstClr val="black"/>
                  </a:solidFill>
                  <a:latin typeface="Calibri"/>
                  <a:ea typeface="等线" panose="02010600030101010101" pitchFamily="2" charset="-122"/>
                  <a:cs typeface="MV Boli" panose="02000500030200090000" pitchFamily="2" charset="0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B00C43-3BDC-422C-A3C8-05195E9D2573}"/>
              </a:ext>
            </a:extLst>
          </p:cNvPr>
          <p:cNvSpPr/>
          <p:nvPr/>
        </p:nvSpPr>
        <p:spPr>
          <a:xfrm>
            <a:off x="6588223" y="1745806"/>
            <a:ext cx="2232248" cy="1196562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1AE4D1-D76C-4A72-9FAE-FC5C795168A2}"/>
              </a:ext>
            </a:extLst>
          </p:cNvPr>
          <p:cNvSpPr/>
          <p:nvPr/>
        </p:nvSpPr>
        <p:spPr>
          <a:xfrm>
            <a:off x="323526" y="1753954"/>
            <a:ext cx="2232248" cy="11884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Keywords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A3DAAAE3-5B56-433E-9901-EAEB39397B41}"/>
              </a:ext>
            </a:extLst>
          </p:cNvPr>
          <p:cNvSpPr/>
          <p:nvPr/>
        </p:nvSpPr>
        <p:spPr>
          <a:xfrm>
            <a:off x="323528" y="1283179"/>
            <a:ext cx="2232248" cy="470775"/>
          </a:xfrm>
          <a:prstGeom prst="wedgeRectCallout">
            <a:avLst>
              <a:gd name="adj1" fmla="val 66731"/>
              <a:gd name="adj2" fmla="val 55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</a:rPr>
              <a:t>Challenge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B425CE-2C73-4B17-BDB3-2A8C3F19FBEA}"/>
              </a:ext>
            </a:extLst>
          </p:cNvPr>
          <p:cNvSpPr txBox="1"/>
          <p:nvPr/>
        </p:nvSpPr>
        <p:spPr>
          <a:xfrm>
            <a:off x="323526" y="1772816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Statistical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generalization</a:t>
            </a:r>
          </a:p>
          <a:p>
            <a:pPr marL="140400" indent="-140400">
              <a:buFont typeface="Arial" panose="020B0604020202020204" pitchFamily="34" charset="0"/>
              <a:buChar char="•"/>
            </a:pPr>
            <a:r>
              <a:rPr lang="en-US" altLang="zh-CN" sz="1400" dirty="0"/>
              <a:t>Computational challenge</a:t>
            </a:r>
          </a:p>
          <a:p>
            <a:pPr marL="140400"/>
            <a:r>
              <a:rPr lang="en-US" altLang="zh-CN" sz="1400" dirty="0"/>
              <a:t>From </a:t>
            </a:r>
            <a:r>
              <a:rPr lang="en-US" altLang="zh-CN" sz="1400" i="1" dirty="0"/>
              <a:t>high-dimensional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/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对话气泡: 矩形 7">
                <a:extLst>
                  <a:ext uri="{FF2B5EF4-FFF2-40B4-BE49-F238E27FC236}">
                    <a16:creationId xmlns:a16="http://schemas.microsoft.com/office/drawing/2014/main" id="{71040442-546F-4C93-A14A-5A3F1CED8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5" y="1275030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/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Computational challenge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inference</a:t>
                </a:r>
              </a:p>
              <a:p>
                <a:pPr marL="140400"/>
                <a:r>
                  <a:rPr lang="en-US" altLang="zh-CN" sz="1400" dirty="0"/>
                  <a:t>From </a:t>
                </a:r>
                <a:r>
                  <a:rPr lang="en-US" altLang="zh-CN" sz="1400" i="1" dirty="0"/>
                  <a:t>normalization constants = partition function=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zh-CN" sz="1400" i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DB6CA7-8620-4A2B-90FC-CC351E13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3" y="1743402"/>
                <a:ext cx="2232248" cy="1169551"/>
              </a:xfrm>
              <a:prstGeom prst="rect">
                <a:avLst/>
              </a:prstGeom>
              <a:blipFill>
                <a:blip r:embed="rId8"/>
                <a:stretch>
                  <a:fillRect l="-546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22FBE1B2-0C26-443D-A33F-D3BB7A0BE82A}"/>
              </a:ext>
            </a:extLst>
          </p:cNvPr>
          <p:cNvSpPr/>
          <p:nvPr/>
        </p:nvSpPr>
        <p:spPr>
          <a:xfrm>
            <a:off x="323525" y="3611744"/>
            <a:ext cx="1728194" cy="1380058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AFDBE2A7-BA23-41E8-903C-CF347FAC4B2E}"/>
              </a:ext>
            </a:extLst>
          </p:cNvPr>
          <p:cNvSpPr/>
          <p:nvPr/>
        </p:nvSpPr>
        <p:spPr>
          <a:xfrm>
            <a:off x="323526" y="3140968"/>
            <a:ext cx="1728193" cy="470775"/>
          </a:xfrm>
          <a:prstGeom prst="wedgeRectCallout">
            <a:avLst>
              <a:gd name="adj1" fmla="val 55652"/>
              <a:gd name="adj2" fmla="val -123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/>
            <a:endParaRPr lang="en-US" altLang="zh-CN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/>
              <p:nvPr/>
            </p:nvSpPr>
            <p:spPr>
              <a:xfrm>
                <a:off x="323525" y="3612944"/>
                <a:ext cx="1728194" cy="138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𝑝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(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𝑥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;</m:t>
                        </m:r>
                        <m:r>
                          <a:rPr lang="zh-CN" altLang="en-US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𝜃</m:t>
                        </m:r>
                        <m:r>
                          <a:rPr lang="en-US" altLang="zh-CN" sz="1400" b="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MV Boli" panose="02000500030200090000" pitchFamily="2" charset="0"/>
                          </a:rPr>
                          <m:t>)</m:t>
                        </m:r>
                      </m:e>
                    </m:func>
                    <m:r>
                      <a:rPr lang="en-US" altLang="zh-CN" sz="14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V Boli" panose="02000500030200090000" pitchFamily="2" charset="0"/>
                      </a:rPr>
                      <m:t>≥</m:t>
                    </m:r>
                    <m:r>
                      <m:rPr>
                        <m:nor/>
                      </m:rPr>
                      <a:rPr lang="en-US" altLang="zh-CN" sz="1400" dirty="0"/>
                      <m:t>ELBO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ELBO</a:t>
                </a:r>
              </a:p>
              <a:p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CN" alt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sz="14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9C1A705-0BB2-42B3-8653-BFC164726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5" y="3612944"/>
                <a:ext cx="1728194" cy="1380058"/>
              </a:xfrm>
              <a:prstGeom prst="rect">
                <a:avLst/>
              </a:prstGeom>
              <a:blipFill>
                <a:blip r:embed="rId9"/>
                <a:stretch>
                  <a:fillRect l="-352" b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E6C098C7-E4E5-4D97-ABAF-34843A4705E7}"/>
              </a:ext>
            </a:extLst>
          </p:cNvPr>
          <p:cNvSpPr/>
          <p:nvPr/>
        </p:nvSpPr>
        <p:spPr>
          <a:xfrm>
            <a:off x="7092280" y="3611744"/>
            <a:ext cx="1728194" cy="1380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E6CA47A6-3493-4E8E-8C32-BEEAE22B5B35}"/>
                  </a:ext>
                </a:extLst>
              </p:cNvPr>
              <p:cNvSpPr/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</a:rPr>
                  <a:t>Latent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对话气泡: 矩形 19">
                <a:extLst>
                  <a:ext uri="{FF2B5EF4-FFF2-40B4-BE49-F238E27FC236}">
                    <a16:creationId xmlns:a16="http://schemas.microsoft.com/office/drawing/2014/main" id="{E6CA47A6-3493-4E8E-8C32-BEEAE22B5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2" y="3140968"/>
                <a:ext cx="1728194" cy="470775"/>
              </a:xfrm>
              <a:prstGeom prst="wedgeRectCallout">
                <a:avLst>
                  <a:gd name="adj1" fmla="val -56480"/>
                  <a:gd name="adj2" fmla="val -6995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F3E861-1BE6-43FE-9620-43DA937BCE66}"/>
                  </a:ext>
                </a:extLst>
              </p:cNvPr>
              <p:cNvSpPr txBox="1"/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Observed variable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0" i="1" dirty="0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Distributed representations</a:t>
                </a:r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Linear factor model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F3E861-1BE6-43FE-9620-43DA937BC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618513"/>
                <a:ext cx="1874721" cy="1380058"/>
              </a:xfrm>
              <a:prstGeom prst="rect">
                <a:avLst/>
              </a:prstGeom>
              <a:blipFill>
                <a:blip r:embed="rId11"/>
                <a:stretch>
                  <a:fillRect l="-325" t="-885" b="-3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CE855F-50A9-4ECB-B23D-B66898513799}"/>
                  </a:ext>
                </a:extLst>
              </p:cNvPr>
              <p:cNvSpPr txBox="1"/>
              <p:nvPr/>
            </p:nvSpPr>
            <p:spPr>
              <a:xfrm>
                <a:off x="262081" y="3220984"/>
                <a:ext cx="18460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 smtClean="0">
                              <a:solidFill>
                                <a:schemeClr val="tx1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 sz="1400" i="1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altLang="zh-CN" sz="1400" i="1" dirty="0">
                              <a:solidFill>
                                <a:schemeClr val="tx1"/>
                              </a:solidFill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 dirty="0">
                              <a:solidFill>
                                <a:schemeClr val="tx1"/>
                              </a:solidFill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h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|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𝑥</m:t>
                      </m:r>
                      <m:r>
                        <a:rPr lang="en-US" altLang="zh-CN" sz="1400" i="1" dirty="0">
                          <a:solidFill>
                            <a:schemeClr val="tx1"/>
                          </a:solidFill>
                        </a:rPr>
                        <m:t>)←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dirty="0" smtClean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CE855F-50A9-4ECB-B23D-B66898513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1" y="3220984"/>
                <a:ext cx="1846063" cy="307777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E568078E-B0A4-4D36-AF7D-03CA334AC9A9}"/>
              </a:ext>
            </a:extLst>
          </p:cNvPr>
          <p:cNvSpPr/>
          <p:nvPr/>
        </p:nvSpPr>
        <p:spPr>
          <a:xfrm>
            <a:off x="6587598" y="5670230"/>
            <a:ext cx="2232248" cy="686120"/>
          </a:xfrm>
          <a:prstGeom prst="rect">
            <a:avLst/>
          </a:prstGeom>
          <a:solidFill>
            <a:srgbClr val="C3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对话气泡: 矩形 39">
                <a:extLst>
                  <a:ext uri="{FF2B5EF4-FFF2-40B4-BE49-F238E27FC236}">
                    <a16:creationId xmlns:a16="http://schemas.microsoft.com/office/drawing/2014/main" id="{42656EC1-A6FC-4B06-A3FA-DA9DC4588C90}"/>
                  </a:ext>
                </a:extLst>
              </p:cNvPr>
              <p:cNvSpPr/>
              <p:nvPr/>
            </p:nvSpPr>
            <p:spPr>
              <a:xfrm>
                <a:off x="6587600" y="5199454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altLang="zh-CN" sz="1400" dirty="0">
                    <a:solidFill>
                      <a:schemeClr val="tx1"/>
                    </a:solidFill>
                  </a:rPr>
                  <a:t>Posterior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对话气泡: 矩形 39">
                <a:extLst>
                  <a:ext uri="{FF2B5EF4-FFF2-40B4-BE49-F238E27FC236}">
                    <a16:creationId xmlns:a16="http://schemas.microsoft.com/office/drawing/2014/main" id="{42656EC1-A6FC-4B06-A3FA-DA9DC4588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00" y="5199454"/>
                <a:ext cx="2232248" cy="470775"/>
              </a:xfrm>
              <a:prstGeom prst="wedgeRectCallout">
                <a:avLst>
                  <a:gd name="adj1" fmla="val -67057"/>
                  <a:gd name="adj2" fmla="val 53591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DE315F7-31CC-4A74-A4BA-ADDFEAB3C169}"/>
                  </a:ext>
                </a:extLst>
              </p:cNvPr>
              <p:cNvSpPr txBox="1"/>
              <p:nvPr/>
            </p:nvSpPr>
            <p:spPr>
              <a:xfrm>
                <a:off x="6587598" y="5667826"/>
                <a:ext cx="22322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After observation of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400" dirty="0"/>
              </a:p>
              <a:p>
                <a:pPr marL="140400" indent="-1404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Prior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DE315F7-31CC-4A74-A4BA-ADDFEAB3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598" y="5667826"/>
                <a:ext cx="2232248" cy="523220"/>
              </a:xfrm>
              <a:prstGeom prst="rect">
                <a:avLst/>
              </a:prstGeom>
              <a:blipFill>
                <a:blip r:embed="rId14"/>
                <a:stretch>
                  <a:fillRect l="-546" t="-2326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对话气泡: 矩形 43">
                <a:extLst>
                  <a:ext uri="{FF2B5EF4-FFF2-40B4-BE49-F238E27FC236}">
                    <a16:creationId xmlns:a16="http://schemas.microsoft.com/office/drawing/2014/main" id="{2A425721-879C-46E5-9D9C-640F79954673}"/>
                  </a:ext>
                </a:extLst>
              </p:cNvPr>
              <p:cNvSpPr/>
              <p:nvPr/>
            </p:nvSpPr>
            <p:spPr>
              <a:xfrm>
                <a:off x="324152" y="5196307"/>
                <a:ext cx="2519643" cy="470775"/>
              </a:xfrm>
              <a:prstGeom prst="wedgeRectCallout">
                <a:avLst>
                  <a:gd name="adj1" fmla="val 53917"/>
                  <a:gd name="adj2" fmla="val -31943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对话气泡: 矩形 43">
                <a:extLst>
                  <a:ext uri="{FF2B5EF4-FFF2-40B4-BE49-F238E27FC236}">
                    <a16:creationId xmlns:a16="http://schemas.microsoft.com/office/drawing/2014/main" id="{2A425721-879C-46E5-9D9C-640F79954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52" y="5196307"/>
                <a:ext cx="2519643" cy="470775"/>
              </a:xfrm>
              <a:prstGeom prst="wedgeRectCallout">
                <a:avLst>
                  <a:gd name="adj1" fmla="val 53917"/>
                  <a:gd name="adj2" fmla="val -31943"/>
                </a:avLst>
              </a:prstGeom>
              <a:blipFill>
                <a:blip r:embed="rId15"/>
                <a:stretch>
                  <a:fillRect t="-117949" b="-17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8529C843-CB58-46C0-8445-8855F32B7E1E}"/>
              </a:ext>
            </a:extLst>
          </p:cNvPr>
          <p:cNvSpPr/>
          <p:nvPr/>
        </p:nvSpPr>
        <p:spPr>
          <a:xfrm>
            <a:off x="323834" y="5661740"/>
            <a:ext cx="2520277" cy="7229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BA12877-03D2-492A-894D-ED0ED0EB2ABD}"/>
                  </a:ext>
                </a:extLst>
              </p:cNvPr>
              <p:cNvSpPr txBox="1"/>
              <p:nvPr/>
            </p:nvSpPr>
            <p:spPr>
              <a:xfrm>
                <a:off x="324151" y="5685944"/>
                <a:ext cx="2663668" cy="609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altLang="zh-CN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zh-CN" alt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  <m:t>𝑚𝑜𝑑𝑒𝑙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CN" altLang="en-US" sz="1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  <m:r>
                      <a:rPr lang="en-US" altLang="zh-CN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1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zh-CN" sz="11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zh-CN" altLang="en-US" sz="11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1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100" i="1" dirty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altLang="zh-CN" sz="11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1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100" b="0" i="1" dirty="0" smtClean="0">
                                    <a:latin typeface="Cambria Math" panose="02040503050406030204" pitchFamily="18" charset="0"/>
                                  </a:rPr>
                                  <m:t>𝑚𝑜𝑑𝑒𝑙</m:t>
                                </m:r>
                              </m:sub>
                            </m:sSub>
                          </m:e>
                        </m:func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BA12877-03D2-492A-894D-ED0ED0EB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51" y="5685944"/>
                <a:ext cx="2663668" cy="609975"/>
              </a:xfrm>
              <a:prstGeom prst="rect">
                <a:avLst/>
              </a:prstGeom>
              <a:blipFill>
                <a:blip r:embed="rId16"/>
                <a:stretch>
                  <a:fillRect t="-380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101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窗户, 照片, 男人, 水&#10;&#10;描述已自动生成">
            <a:extLst>
              <a:ext uri="{FF2B5EF4-FFF2-40B4-BE49-F238E27FC236}">
                <a16:creationId xmlns:a16="http://schemas.microsoft.com/office/drawing/2014/main" id="{E916CBAA-56A9-4544-B1E2-9F0748D90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867"/>
            <a:ext cx="9144000" cy="6047627"/>
          </a:xfrm>
          <a:prstGeom prst="rect">
            <a:avLst/>
          </a:prstGeom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F3B3346A-E6CD-4F56-8BAB-212321C32CBD}"/>
              </a:ext>
            </a:extLst>
          </p:cNvPr>
          <p:cNvSpPr txBox="1">
            <a:spLocks/>
          </p:cNvSpPr>
          <p:nvPr/>
        </p:nvSpPr>
        <p:spPr>
          <a:xfrm>
            <a:off x="428624" y="3986261"/>
            <a:ext cx="7310711" cy="1655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1600" dirty="0" err="1">
                <a:cs typeface="MV Boli" panose="02000500030200090000" pitchFamily="2" charset="0"/>
              </a:rPr>
              <a:t>Mengdie</a:t>
            </a:r>
            <a:r>
              <a:rPr lang="en-US" altLang="zh-CN" sz="1600" dirty="0">
                <a:cs typeface="MV Boli" panose="02000500030200090000" pitchFamily="2" charset="0"/>
              </a:rPr>
              <a:t> Huang</a:t>
            </a:r>
          </a:p>
          <a:p>
            <a:pPr marL="0" indent="0" algn="r">
              <a:buNone/>
            </a:pPr>
            <a:r>
              <a:rPr lang="en-US" altLang="zh-CN" sz="1600" dirty="0">
                <a:cs typeface="MV Boli" panose="02000500030200090000" pitchFamily="2" charset="0"/>
              </a:rPr>
              <a:t>Group AI Security</a:t>
            </a:r>
          </a:p>
          <a:p>
            <a:pPr marL="0" indent="0" algn="r">
              <a:buNone/>
            </a:pPr>
            <a:r>
              <a:rPr lang="en-US" altLang="zh-CN" sz="1600" dirty="0">
                <a:cs typeface="MV Boli" panose="02000500030200090000" pitchFamily="2" charset="0"/>
              </a:rPr>
              <a:t>Lab </a:t>
            </a:r>
            <a:r>
              <a:rPr lang="en-US" altLang="zh-CN" sz="1600" dirty="0" err="1">
                <a:cs typeface="MV Boli" panose="02000500030200090000" pitchFamily="2" charset="0"/>
              </a:rPr>
              <a:t>Ruiyun</a:t>
            </a:r>
            <a:endParaRPr lang="en-US" altLang="zh-CN" sz="1600" dirty="0">
              <a:cs typeface="MV Boli" panose="02000500030200090000" pitchFamily="2" charset="0"/>
            </a:endParaRPr>
          </a:p>
          <a:p>
            <a:pPr marL="0" indent="0" algn="r">
              <a:buNone/>
            </a:pPr>
            <a:r>
              <a:rPr lang="en-US" altLang="zh-CN" sz="1600" dirty="0">
                <a:cs typeface="MV Boli" panose="02000500030200090000" pitchFamily="2" charset="0"/>
              </a:rPr>
              <a:t>2020-10-28</a:t>
            </a:r>
          </a:p>
        </p:txBody>
      </p:sp>
      <p:pic>
        <p:nvPicPr>
          <p:cNvPr id="11" name="图形 10" descr="指纹">
            <a:extLst>
              <a:ext uri="{FF2B5EF4-FFF2-40B4-BE49-F238E27FC236}">
                <a16:creationId xmlns:a16="http://schemas.microsoft.com/office/drawing/2014/main" id="{A8437271-C46A-4EEF-AEE1-BDBB63AD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4305" y="4438820"/>
            <a:ext cx="731071" cy="9144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6C794FEE-E515-4337-976D-5DA1BB445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7" y="2151807"/>
            <a:ext cx="72739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4400" b="1" dirty="0">
                <a:solidFill>
                  <a:srgbClr val="B0252A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Thanks</a:t>
            </a:r>
            <a:endParaRPr lang="zh-CN" altLang="en-US" sz="4400" b="1" dirty="0">
              <a:solidFill>
                <a:srgbClr val="B0252A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C8DC4031-1F0D-4362-9053-5E3950D3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AFB9E909-1E1D-4726-9675-978F608919A4}" type="slidenum">
              <a:rPr lang="zh-CN" altLang="en-US" smtClean="0"/>
              <a:pPr/>
              <a:t>55</a:t>
            </a:fld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386861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What is the autoencoder?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/*Reference*/Reducing the Dimensionality of Data with Neural Networks</a:t>
            </a:r>
            <a:r>
              <a:rPr lang="en-US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fi-FI" altLang="zh-CN" sz="1200" dirty="0">
                <a:solidFill>
                  <a:srgbClr val="1F497D"/>
                </a:solidFill>
                <a:ea typeface="仿宋" panose="02010609060101010101" pitchFamily="49" charset="-122"/>
                <a:cs typeface="Times New Roman" panose="02020603050405020304" pitchFamily="18" charset="0"/>
              </a:rPr>
              <a:t> G. E. Hinton*, R. R. Salakhutdinov, Science  28 Jul 2006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34EA654-08A0-4097-8110-4062A6976FC2}"/>
              </a:ext>
            </a:extLst>
          </p:cNvPr>
          <p:cNvSpPr txBox="1"/>
          <p:nvPr/>
        </p:nvSpPr>
        <p:spPr>
          <a:xfrm>
            <a:off x="323528" y="1293890"/>
            <a:ext cx="424847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Main idea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Copy  its input to its output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ADF4CA-0373-4865-8880-50925B658733}"/>
              </a:ext>
            </a:extLst>
          </p:cNvPr>
          <p:cNvSpPr txBox="1"/>
          <p:nvPr/>
        </p:nvSpPr>
        <p:spPr>
          <a:xfrm>
            <a:off x="4572003" y="1293890"/>
            <a:ext cx="424847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5A6ECCD-64B9-4CD0-BCA7-DFEB57EA8992}"/>
                  </a:ext>
                </a:extLst>
              </p:cNvPr>
              <p:cNvSpPr txBox="1"/>
              <p:nvPr/>
            </p:nvSpPr>
            <p:spPr>
              <a:xfrm>
                <a:off x="6004253" y="1803715"/>
                <a:ext cx="1383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5A6ECCD-64B9-4CD0-BCA7-DFEB57EA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53" y="1803715"/>
                <a:ext cx="1383969" cy="276999"/>
              </a:xfrm>
              <a:prstGeom prst="rect">
                <a:avLst/>
              </a:prstGeom>
              <a:blipFill>
                <a:blip r:embed="rId2"/>
                <a:stretch>
                  <a:fillRect l="-3965" t="-2222" r="-6167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18A1FB45-03EC-482E-A895-924518BA6A30}"/>
              </a:ext>
            </a:extLst>
          </p:cNvPr>
          <p:cNvGrpSpPr/>
          <p:nvPr/>
        </p:nvGrpSpPr>
        <p:grpSpPr>
          <a:xfrm>
            <a:off x="488575" y="2638974"/>
            <a:ext cx="8166851" cy="3166290"/>
            <a:chOff x="639601" y="2380559"/>
            <a:chExt cx="8166851" cy="316629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077E806-CE5A-445A-8502-73545BB88250}"/>
                </a:ext>
              </a:extLst>
            </p:cNvPr>
            <p:cNvGrpSpPr/>
            <p:nvPr/>
          </p:nvGrpSpPr>
          <p:grpSpPr>
            <a:xfrm>
              <a:off x="639601" y="2380559"/>
              <a:ext cx="8166851" cy="3166290"/>
              <a:chOff x="639601" y="2380559"/>
              <a:chExt cx="8166851" cy="316629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F7008F87-BCFE-40E1-820A-D5F776234590}"/>
                  </a:ext>
                </a:extLst>
              </p:cNvPr>
              <p:cNvGrpSpPr/>
              <p:nvPr/>
            </p:nvGrpSpPr>
            <p:grpSpPr>
              <a:xfrm>
                <a:off x="639601" y="2380559"/>
                <a:ext cx="8166851" cy="3166290"/>
                <a:chOff x="639601" y="2380559"/>
                <a:chExt cx="8166851" cy="3166290"/>
              </a:xfrm>
            </p:grpSpPr>
            <p:cxnSp>
              <p:nvCxnSpPr>
                <p:cNvPr id="15" name="直線接點 10">
                  <a:extLst>
                    <a:ext uri="{FF2B5EF4-FFF2-40B4-BE49-F238E27FC236}">
                      <a16:creationId xmlns:a16="http://schemas.microsoft.com/office/drawing/2014/main" id="{0188520A-4178-4BCD-81E1-FBE796C78412}"/>
                    </a:ext>
                  </a:extLst>
                </p:cNvPr>
                <p:cNvCxnSpPr/>
                <p:nvPr/>
              </p:nvCxnSpPr>
              <p:spPr>
                <a:xfrm rot="5400000">
                  <a:off x="7483348" y="3130187"/>
                  <a:ext cx="50958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995DD524-7949-45AC-BB74-7A47DA725F09}"/>
                    </a:ext>
                  </a:extLst>
                </p:cNvPr>
                <p:cNvSpPr/>
                <p:nvPr/>
              </p:nvSpPr>
              <p:spPr>
                <a:xfrm rot="5400000">
                  <a:off x="3962550" y="3638448"/>
                  <a:ext cx="1209244" cy="46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400" dirty="0"/>
                </a:p>
              </p:txBody>
            </p:sp>
            <p:sp>
              <p:nvSpPr>
                <p:cNvPr id="17" name="向右箭號 9">
                  <a:extLst>
                    <a:ext uri="{FF2B5EF4-FFF2-40B4-BE49-F238E27FC236}">
                      <a16:creationId xmlns:a16="http://schemas.microsoft.com/office/drawing/2014/main" id="{00D349FD-B0A1-4EF4-9F95-8F7CBACA18A6}"/>
                    </a:ext>
                  </a:extLst>
                </p:cNvPr>
                <p:cNvSpPr/>
                <p:nvPr/>
              </p:nvSpPr>
              <p:spPr>
                <a:xfrm>
                  <a:off x="2072541" y="3583502"/>
                  <a:ext cx="321427" cy="605235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cxnSp>
              <p:nvCxnSpPr>
                <p:cNvPr id="18" name="直線接點 8">
                  <a:extLst>
                    <a:ext uri="{FF2B5EF4-FFF2-40B4-BE49-F238E27FC236}">
                      <a16:creationId xmlns:a16="http://schemas.microsoft.com/office/drawing/2014/main" id="{E8243117-4D70-42B6-8EAC-CF785B8DA7A0}"/>
                    </a:ext>
                  </a:extLst>
                </p:cNvPr>
                <p:cNvCxnSpPr/>
                <p:nvPr/>
              </p:nvCxnSpPr>
              <p:spPr>
                <a:xfrm flipH="1">
                  <a:off x="1393290" y="2858163"/>
                  <a:ext cx="634340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9">
                  <a:extLst>
                    <a:ext uri="{FF2B5EF4-FFF2-40B4-BE49-F238E27FC236}">
                      <a16:creationId xmlns:a16="http://schemas.microsoft.com/office/drawing/2014/main" id="{17D3238A-26D7-4D7B-A8A9-B1355AD2CB7F}"/>
                    </a:ext>
                  </a:extLst>
                </p:cNvPr>
                <p:cNvCxnSpPr/>
                <p:nvPr/>
              </p:nvCxnSpPr>
              <p:spPr>
                <a:xfrm rot="5400000">
                  <a:off x="1148682" y="3087557"/>
                  <a:ext cx="50958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文字方塊 49">
                  <a:extLst>
                    <a:ext uri="{FF2B5EF4-FFF2-40B4-BE49-F238E27FC236}">
                      <a16:creationId xmlns:a16="http://schemas.microsoft.com/office/drawing/2014/main" id="{AF1CAE02-9C97-4E85-9C99-ED5D988C92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09224" y="2380559"/>
                  <a:ext cx="2952750" cy="460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/>
                  <a:r>
                    <a:rPr kumimoji="0" lang="en-US" altLang="zh-TW" sz="2400" dirty="0"/>
                    <a:t>As close as possible</a:t>
                  </a:r>
                  <a:endParaRPr kumimoji="0" lang="zh-TW" altLang="en-US" sz="2400" dirty="0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72645C3-3E1A-4F86-A254-B38C9081C0B9}"/>
                    </a:ext>
                  </a:extLst>
                </p:cNvPr>
                <p:cNvSpPr/>
                <p:nvPr/>
              </p:nvSpPr>
              <p:spPr>
                <a:xfrm>
                  <a:off x="2459634" y="3384981"/>
                  <a:ext cx="1308100" cy="1002279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/>
                    <a:t>NN</a:t>
                  </a:r>
                </a:p>
                <a:p>
                  <a:pPr algn="ctr"/>
                  <a:r>
                    <a:rPr lang="en-US" altLang="zh-TW" sz="2400" dirty="0"/>
                    <a:t>Encoder</a:t>
                  </a:r>
                  <a:endParaRPr lang="zh-TW" altLang="en-US" sz="2400" dirty="0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148C58B-94CF-4123-8E82-5826969FE13E}"/>
                    </a:ext>
                  </a:extLst>
                </p:cNvPr>
                <p:cNvSpPr/>
                <p:nvPr/>
              </p:nvSpPr>
              <p:spPr>
                <a:xfrm>
                  <a:off x="5308338" y="3420350"/>
                  <a:ext cx="1308100" cy="98133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400" dirty="0"/>
                    <a:t>NN</a:t>
                  </a:r>
                </a:p>
                <a:p>
                  <a:pPr algn="ctr"/>
                  <a:r>
                    <a:rPr lang="en-US" altLang="zh-TW" sz="2400" dirty="0"/>
                    <a:t>Decoder</a:t>
                  </a:r>
                  <a:endParaRPr lang="zh-TW" altLang="en-US" sz="2400" dirty="0"/>
                </a:p>
              </p:txBody>
            </p:sp>
            <p:sp>
              <p:nvSpPr>
                <p:cNvPr id="25" name="向右箭號 9">
                  <a:extLst>
                    <a:ext uri="{FF2B5EF4-FFF2-40B4-BE49-F238E27FC236}">
                      <a16:creationId xmlns:a16="http://schemas.microsoft.com/office/drawing/2014/main" id="{ED6C8B5A-B48A-4173-9FA3-06DFA1720004}"/>
                    </a:ext>
                  </a:extLst>
                </p:cNvPr>
                <p:cNvSpPr/>
                <p:nvPr/>
              </p:nvSpPr>
              <p:spPr>
                <a:xfrm>
                  <a:off x="3888832" y="3583502"/>
                  <a:ext cx="321427" cy="605235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6" name="向右箭號 9">
                  <a:extLst>
                    <a:ext uri="{FF2B5EF4-FFF2-40B4-BE49-F238E27FC236}">
                      <a16:creationId xmlns:a16="http://schemas.microsoft.com/office/drawing/2014/main" id="{589A4E6F-0AEC-40B5-A134-D03AF589B6E7}"/>
                    </a:ext>
                  </a:extLst>
                </p:cNvPr>
                <p:cNvSpPr/>
                <p:nvPr/>
              </p:nvSpPr>
              <p:spPr>
                <a:xfrm>
                  <a:off x="4891496" y="3600522"/>
                  <a:ext cx="321427" cy="605235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8" name="向右箭號 9">
                  <a:extLst>
                    <a:ext uri="{FF2B5EF4-FFF2-40B4-BE49-F238E27FC236}">
                      <a16:creationId xmlns:a16="http://schemas.microsoft.com/office/drawing/2014/main" id="{5A0F7962-30B6-4545-B8A6-47044295D0D7}"/>
                    </a:ext>
                  </a:extLst>
                </p:cNvPr>
                <p:cNvSpPr/>
                <p:nvPr/>
              </p:nvSpPr>
              <p:spPr>
                <a:xfrm>
                  <a:off x="6744574" y="3600522"/>
                  <a:ext cx="321427" cy="605235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9" name="文字方塊 17">
                  <a:extLst>
                    <a:ext uri="{FF2B5EF4-FFF2-40B4-BE49-F238E27FC236}">
                      <a16:creationId xmlns:a16="http://schemas.microsoft.com/office/drawing/2014/main" id="{A4EBD17E-5A1B-4CBF-9090-83695BC26471}"/>
                    </a:ext>
                  </a:extLst>
                </p:cNvPr>
                <p:cNvSpPr txBox="1"/>
                <p:nvPr/>
              </p:nvSpPr>
              <p:spPr>
                <a:xfrm rot="5400000">
                  <a:off x="4041283" y="3641615"/>
                  <a:ext cx="11036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vector</a:t>
                  </a:r>
                  <a:endParaRPr lang="zh-TW" altLang="en-US" sz="2400" dirty="0"/>
                </a:p>
              </p:txBody>
            </p:sp>
            <p:pic>
              <p:nvPicPr>
                <p:cNvPr id="33" name="圖片 30">
                  <a:extLst>
                    <a:ext uri="{FF2B5EF4-FFF2-40B4-BE49-F238E27FC236}">
                      <a16:creationId xmlns:a16="http://schemas.microsoft.com/office/drawing/2014/main" id="{7A21118A-007F-4B78-814D-598DE1991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Blu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0317" y="3328685"/>
                  <a:ext cx="1181100" cy="1181100"/>
                </a:xfrm>
                <a:prstGeom prst="rect">
                  <a:avLst/>
                </a:prstGeom>
              </p:spPr>
            </p:pic>
            <p:sp>
              <p:nvSpPr>
                <p:cNvPr id="34" name="文字方塊 2">
                  <a:extLst>
                    <a:ext uri="{FF2B5EF4-FFF2-40B4-BE49-F238E27FC236}">
                      <a16:creationId xmlns:a16="http://schemas.microsoft.com/office/drawing/2014/main" id="{6A8D1F1E-C969-435E-91E4-B8DBC3CD7B99}"/>
                    </a:ext>
                  </a:extLst>
                </p:cNvPr>
                <p:cNvSpPr txBox="1"/>
                <p:nvPr/>
              </p:nvSpPr>
              <p:spPr>
                <a:xfrm>
                  <a:off x="639601" y="5085184"/>
                  <a:ext cx="81668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>
                      <a:solidFill>
                        <a:srgbClr val="C00000"/>
                      </a:solidFill>
                    </a:rPr>
                    <a:t>Embedding</a:t>
                  </a:r>
                  <a:r>
                    <a:rPr lang="en-US" altLang="zh-TW" sz="2400" dirty="0"/>
                    <a:t>, Latent </a:t>
                  </a:r>
                  <a:r>
                    <a:rPr lang="en-US" altLang="zh-TW" sz="2400" dirty="0">
                      <a:solidFill>
                        <a:srgbClr val="C00000"/>
                      </a:solidFill>
                    </a:rPr>
                    <a:t>Representation</a:t>
                  </a:r>
                  <a:r>
                    <a:rPr lang="en-US" altLang="zh-TW" sz="2400" dirty="0"/>
                    <a:t>, Latent </a:t>
                  </a:r>
                  <a:r>
                    <a:rPr lang="en-US" altLang="zh-TW" sz="2400" dirty="0">
                      <a:solidFill>
                        <a:srgbClr val="C00000"/>
                      </a:solidFill>
                    </a:rPr>
                    <a:t>Code,</a:t>
                  </a:r>
                  <a:r>
                    <a:rPr lang="zh-CN" altLang="en-US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rgbClr val="C00000"/>
                      </a:solidFill>
                    </a:rPr>
                    <a:t>Latent</a:t>
                  </a:r>
                  <a:r>
                    <a:rPr lang="zh-CN" altLang="en-US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rgbClr val="C00000"/>
                      </a:solidFill>
                    </a:rPr>
                    <a:t>variable</a:t>
                  </a:r>
                  <a:endParaRPr lang="zh-TW" altLang="en-US" sz="2400" dirty="0">
                    <a:solidFill>
                      <a:srgbClr val="C00000"/>
                    </a:solidFill>
                  </a:endParaRPr>
                </a:p>
              </p:txBody>
            </p:sp>
          </p:grpSp>
          <p:pic>
            <p:nvPicPr>
              <p:cNvPr id="30" name="圖片 27">
                <a:extLst>
                  <a:ext uri="{FF2B5EF4-FFF2-40B4-BE49-F238E27FC236}">
                    <a16:creationId xmlns:a16="http://schemas.microsoft.com/office/drawing/2014/main" id="{B47D02DB-8D58-44BF-9638-7678A2F92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18" y="3318441"/>
                <a:ext cx="1181100" cy="11811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ECB229E-8AC0-4E48-8CAA-0C4A32388355}"/>
                    </a:ext>
                  </a:extLst>
                </p:cNvPr>
                <p:cNvSpPr txBox="1"/>
                <p:nvPr/>
              </p:nvSpPr>
              <p:spPr>
                <a:xfrm>
                  <a:off x="2885223" y="2954497"/>
                  <a:ext cx="5090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ECB229E-8AC0-4E48-8CAA-0C4A32388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23" y="2954497"/>
                  <a:ext cx="5090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1687" t="-2222" r="-10843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A048960-5D0F-4632-AFA9-D3DFB7F78B85}"/>
                    </a:ext>
                  </a:extLst>
                </p:cNvPr>
                <p:cNvSpPr txBox="1"/>
                <p:nvPr/>
              </p:nvSpPr>
              <p:spPr>
                <a:xfrm>
                  <a:off x="4210259" y="2954497"/>
                  <a:ext cx="9426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0A048960-5D0F-4632-AFA9-D3DFB7F78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259" y="2954497"/>
                  <a:ext cx="94263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387" t="-2222" r="-5806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DA20C41-97EB-4A5A-8610-54DAEA4D74A8}"/>
                    </a:ext>
                  </a:extLst>
                </p:cNvPr>
                <p:cNvSpPr txBox="1"/>
                <p:nvPr/>
              </p:nvSpPr>
              <p:spPr>
                <a:xfrm>
                  <a:off x="5729012" y="2949803"/>
                  <a:ext cx="5225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DA20C41-97EB-4A5A-8610-54DAEA4D7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012" y="2949803"/>
                  <a:ext cx="52251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116" t="-2174" r="-10465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46D37F2-9B0D-4240-B857-ACB2C67FB85B}"/>
                    </a:ext>
                  </a:extLst>
                </p:cNvPr>
                <p:cNvSpPr txBox="1"/>
                <p:nvPr/>
              </p:nvSpPr>
              <p:spPr>
                <a:xfrm>
                  <a:off x="7373786" y="2947691"/>
                  <a:ext cx="9426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46D37F2-9B0D-4240-B857-ACB2C67FB8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3786" y="2947691"/>
                  <a:ext cx="94263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844" t="-2222" r="-5844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0B7359C-457C-4EAD-B5B6-4929B4F72BCE}"/>
                    </a:ext>
                  </a:extLst>
                </p:cNvPr>
                <p:cNvSpPr txBox="1"/>
                <p:nvPr/>
              </p:nvSpPr>
              <p:spPr>
                <a:xfrm>
                  <a:off x="2225373" y="4499541"/>
                  <a:ext cx="2016225" cy="5078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𝑒𝑛𝑐𝑜𝑑𝑒𝑟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0B7359C-457C-4EAD-B5B6-4929B4F72B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373" y="4499541"/>
                  <a:ext cx="2016225" cy="5078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B3BC2EF-29E0-42C3-9A6C-7D11DA60E223}"/>
                    </a:ext>
                  </a:extLst>
                </p:cNvPr>
                <p:cNvSpPr txBox="1"/>
                <p:nvPr/>
              </p:nvSpPr>
              <p:spPr>
                <a:xfrm>
                  <a:off x="5053861" y="4477436"/>
                  <a:ext cx="2016225" cy="5078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𝑑𝑒𝑐𝑜𝑑𝑒𝑟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B3BC2EF-29E0-42C3-9A6C-7D11DA60E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861" y="4477436"/>
                  <a:ext cx="2016225" cy="5078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線單箭頭接點 18">
              <a:extLst>
                <a:ext uri="{FF2B5EF4-FFF2-40B4-BE49-F238E27FC236}">
                  <a16:creationId xmlns:a16="http://schemas.microsoft.com/office/drawing/2014/main" id="{64547B48-1039-404D-B7C0-73244D8830F0}"/>
                </a:ext>
              </a:extLst>
            </p:cNvPr>
            <p:cNvCxnSpPr>
              <a:cxnSpLocks/>
            </p:cNvCxnSpPr>
            <p:nvPr/>
          </p:nvCxnSpPr>
          <p:spPr>
            <a:xfrm>
              <a:off x="4564990" y="4490774"/>
              <a:ext cx="7010" cy="5944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9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Famous quotes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2B46691-B40E-4244-AB64-17881CF1E2A5}"/>
              </a:ext>
            </a:extLst>
          </p:cNvPr>
          <p:cNvSpPr txBox="1"/>
          <p:nvPr/>
        </p:nvSpPr>
        <p:spPr>
          <a:xfrm>
            <a:off x="323527" y="1293890"/>
            <a:ext cx="8496939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“We expect </a:t>
            </a:r>
            <a:r>
              <a:rPr lang="en-US" altLang="zh-CN" dirty="0">
                <a:solidFill>
                  <a:srgbClr val="C00000"/>
                </a:solidFill>
              </a:rPr>
              <a:t>unsupervised learning </a:t>
            </a:r>
            <a:r>
              <a:rPr lang="en-US" altLang="zh-CN" dirty="0"/>
              <a:t>to become far more important in the longer term. Human and animal learning is largely unsupervised: we discover the structure of the world by observing it, not by being told the name of every object.”</a:t>
            </a:r>
          </a:p>
          <a:p>
            <a:pPr algn="r">
              <a:lnSpc>
                <a:spcPct val="150000"/>
              </a:lnSpc>
            </a:pPr>
            <a:r>
              <a:rPr lang="en-US" altLang="zh-CN" dirty="0"/>
              <a:t>– </a:t>
            </a:r>
            <a:r>
              <a:rPr lang="en-US" altLang="zh-CN" dirty="0" err="1"/>
              <a:t>LeCun</a:t>
            </a:r>
            <a:r>
              <a:rPr lang="en-US" altLang="zh-CN" dirty="0"/>
              <a:t>, </a:t>
            </a:r>
            <a:r>
              <a:rPr lang="en-US" altLang="zh-CN" dirty="0" err="1"/>
              <a:t>Bengio</a:t>
            </a:r>
            <a:r>
              <a:rPr lang="en-US" altLang="zh-CN" dirty="0"/>
              <a:t>, Hinton, Nature 2015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As I've said in previous statements: most of human and animal learning is </a:t>
            </a:r>
            <a:r>
              <a:rPr lang="en-US" altLang="zh-CN" dirty="0">
                <a:solidFill>
                  <a:srgbClr val="C00000"/>
                </a:solidFill>
              </a:rPr>
              <a:t>unsupervised</a:t>
            </a:r>
            <a:r>
              <a:rPr lang="en-US" altLang="zh-CN" b="1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learning</a:t>
            </a:r>
            <a:r>
              <a:rPr lang="en-US" altLang="zh-CN" dirty="0"/>
              <a:t>. If intelligence was a cake, </a:t>
            </a:r>
            <a:r>
              <a:rPr lang="en-US" altLang="zh-CN" dirty="0">
                <a:solidFill>
                  <a:srgbClr val="C00000"/>
                </a:solidFill>
              </a:rPr>
              <a:t>unsupervised learning </a:t>
            </a:r>
            <a:r>
              <a:rPr lang="en-US" altLang="zh-CN" dirty="0"/>
              <a:t>would be the cake, </a:t>
            </a:r>
            <a:r>
              <a:rPr lang="en-US" altLang="zh-CN" dirty="0">
                <a:solidFill>
                  <a:srgbClr val="C00000"/>
                </a:solidFill>
              </a:rPr>
              <a:t>supervised learning</a:t>
            </a:r>
            <a:r>
              <a:rPr lang="en-US" altLang="zh-CN" dirty="0"/>
              <a:t> would be the icing on the cake, and </a:t>
            </a:r>
            <a:r>
              <a:rPr lang="en-US" altLang="zh-CN" dirty="0">
                <a:solidFill>
                  <a:srgbClr val="C00000"/>
                </a:solidFill>
              </a:rPr>
              <a:t>reinforcement learning </a:t>
            </a:r>
            <a:r>
              <a:rPr lang="en-US" altLang="zh-CN" dirty="0"/>
              <a:t>would be the cherry on the cake. We know how to make the icing and the cherry, but we don't know how to make the cake. </a:t>
            </a:r>
          </a:p>
          <a:p>
            <a:pPr algn="r">
              <a:lnSpc>
                <a:spcPct val="150000"/>
              </a:lnSpc>
            </a:pPr>
            <a:r>
              <a:rPr lang="en-US" altLang="zh-CN" dirty="0"/>
              <a:t>-  Yann </a:t>
            </a:r>
            <a:r>
              <a:rPr lang="en-US" altLang="zh-CN" dirty="0" err="1"/>
              <a:t>LeCun</a:t>
            </a:r>
            <a:r>
              <a:rPr lang="en-US" altLang="zh-CN" dirty="0"/>
              <a:t>, March 14, 2016 (Facebook)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AA1A265-E70A-409E-A228-718413A0BA60}"/>
              </a:ext>
            </a:extLst>
          </p:cNvPr>
          <p:cNvGrpSpPr/>
          <p:nvPr/>
        </p:nvGrpSpPr>
        <p:grpSpPr>
          <a:xfrm>
            <a:off x="1990564" y="5278302"/>
            <a:ext cx="914400" cy="1059711"/>
            <a:chOff x="2483768" y="5200585"/>
            <a:chExt cx="914400" cy="1059711"/>
          </a:xfrm>
        </p:grpSpPr>
        <p:pic>
          <p:nvPicPr>
            <p:cNvPr id="9" name="图形 8" descr="结婚蛋糕">
              <a:extLst>
                <a:ext uri="{FF2B5EF4-FFF2-40B4-BE49-F238E27FC236}">
                  <a16:creationId xmlns:a16="http://schemas.microsoft.com/office/drawing/2014/main" id="{05CCF028-54EC-44F9-A0DF-14681C64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83768" y="5345896"/>
              <a:ext cx="914400" cy="914400"/>
            </a:xfrm>
            <a:prstGeom prst="rect">
              <a:avLst/>
            </a:prstGeom>
          </p:spPr>
        </p:pic>
        <p:pic>
          <p:nvPicPr>
            <p:cNvPr id="22" name="图形 21" descr="樱桃">
              <a:extLst>
                <a:ext uri="{FF2B5EF4-FFF2-40B4-BE49-F238E27FC236}">
                  <a16:creationId xmlns:a16="http://schemas.microsoft.com/office/drawing/2014/main" id="{FD555BF1-A7B2-4EE4-A5CB-E2F67ADC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3808" y="5200585"/>
              <a:ext cx="274320" cy="27432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D836BB4-F1C6-4851-B4FC-4DA8F7C811D8}"/>
              </a:ext>
            </a:extLst>
          </p:cNvPr>
          <p:cNvGrpSpPr/>
          <p:nvPr/>
        </p:nvGrpSpPr>
        <p:grpSpPr>
          <a:xfrm>
            <a:off x="1670524" y="2514600"/>
            <a:ext cx="1828800" cy="914400"/>
            <a:chOff x="1012754" y="2543702"/>
            <a:chExt cx="1828800" cy="914400"/>
          </a:xfrm>
        </p:grpSpPr>
        <p:pic>
          <p:nvPicPr>
            <p:cNvPr id="27" name="图形 26" descr="男学生">
              <a:extLst>
                <a:ext uri="{FF2B5EF4-FFF2-40B4-BE49-F238E27FC236}">
                  <a16:creationId xmlns:a16="http://schemas.microsoft.com/office/drawing/2014/main" id="{25374C19-50C4-4724-9F64-1C451FA91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754" y="2543702"/>
              <a:ext cx="914400" cy="914400"/>
            </a:xfrm>
            <a:prstGeom prst="rect">
              <a:avLst/>
            </a:prstGeom>
          </p:spPr>
        </p:pic>
        <p:pic>
          <p:nvPicPr>
            <p:cNvPr id="31" name="图形 30" descr="考拉">
              <a:extLst>
                <a:ext uri="{FF2B5EF4-FFF2-40B4-BE49-F238E27FC236}">
                  <a16:creationId xmlns:a16="http://schemas.microsoft.com/office/drawing/2014/main" id="{7FE64EAD-467F-4816-89EB-3B0D61439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27154" y="254370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99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Where unsupervised learning can be used in?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50AF369-F63B-4213-A4FA-F79586281A93}"/>
              </a:ext>
            </a:extLst>
          </p:cNvPr>
          <p:cNvGrpSpPr/>
          <p:nvPr/>
        </p:nvGrpSpPr>
        <p:grpSpPr>
          <a:xfrm>
            <a:off x="811093" y="3344176"/>
            <a:ext cx="3083731" cy="3020325"/>
            <a:chOff x="1331640" y="4811974"/>
            <a:chExt cx="3083731" cy="302032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2A00376-2560-4A75-8C71-1448CA83A5A1}"/>
                </a:ext>
              </a:extLst>
            </p:cNvPr>
            <p:cNvSpPr/>
            <p:nvPr/>
          </p:nvSpPr>
          <p:spPr>
            <a:xfrm>
              <a:off x="2311389" y="5978752"/>
              <a:ext cx="1283358" cy="4358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function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7" name="Picture 2" descr="「tree」的圖片搜尋結果">
              <a:extLst>
                <a:ext uri="{FF2B5EF4-FFF2-40B4-BE49-F238E27FC236}">
                  <a16:creationId xmlns:a16="http://schemas.microsoft.com/office/drawing/2014/main" id="{6E971BD0-989B-4290-8860-B676925B6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930" y="4811974"/>
              <a:ext cx="961573" cy="90389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「tree」的圖片搜尋結果">
              <a:extLst>
                <a:ext uri="{FF2B5EF4-FFF2-40B4-BE49-F238E27FC236}">
                  <a16:creationId xmlns:a16="http://schemas.microsoft.com/office/drawing/2014/main" id="{77646CBB-A532-42E3-96C2-0BF31B34A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6608835"/>
              <a:ext cx="1283359" cy="916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箭號: 向下 7">
              <a:extLst>
                <a:ext uri="{FF2B5EF4-FFF2-40B4-BE49-F238E27FC236}">
                  <a16:creationId xmlns:a16="http://schemas.microsoft.com/office/drawing/2014/main" id="{74249529-FAE6-49D7-8240-7DF62ED408BB}"/>
                </a:ext>
              </a:extLst>
            </p:cNvPr>
            <p:cNvSpPr/>
            <p:nvPr/>
          </p:nvSpPr>
          <p:spPr>
            <a:xfrm flipV="1">
              <a:off x="2642444" y="6406802"/>
              <a:ext cx="621248" cy="38644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箭號: 向下 11">
              <a:extLst>
                <a:ext uri="{FF2B5EF4-FFF2-40B4-BE49-F238E27FC236}">
                  <a16:creationId xmlns:a16="http://schemas.microsoft.com/office/drawing/2014/main" id="{0ED4E068-589D-45F5-A1C0-898F28D15BB6}"/>
                </a:ext>
              </a:extLst>
            </p:cNvPr>
            <p:cNvSpPr/>
            <p:nvPr/>
          </p:nvSpPr>
          <p:spPr>
            <a:xfrm flipV="1">
              <a:off x="2645092" y="5575452"/>
              <a:ext cx="621248" cy="38644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7" name="Picture 2" descr="Horse chestnut tree">
              <a:extLst>
                <a:ext uri="{FF2B5EF4-FFF2-40B4-BE49-F238E27FC236}">
                  <a16:creationId xmlns:a16="http://schemas.microsoft.com/office/drawing/2014/main" id="{8030A5F9-4C11-4E2C-8487-345BCAF1E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382" y="6768179"/>
              <a:ext cx="1324601" cy="938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https://upload.wikimedia.org/wikipedia/commons/5/56/Sequoiadendron_giganteum_at_Kenilworth_Castle.jpg">
              <a:extLst>
                <a:ext uri="{FF2B5EF4-FFF2-40B4-BE49-F238E27FC236}">
                  <a16:creationId xmlns:a16="http://schemas.microsoft.com/office/drawing/2014/main" id="{ED12C46A-1841-4933-9268-8B743DAD7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100" y="6899270"/>
              <a:ext cx="1153271" cy="933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B4D915-394B-4C45-BDE5-F217770741F7}"/>
              </a:ext>
            </a:extLst>
          </p:cNvPr>
          <p:cNvGrpSpPr/>
          <p:nvPr/>
        </p:nvGrpSpPr>
        <p:grpSpPr>
          <a:xfrm>
            <a:off x="5176855" y="3509599"/>
            <a:ext cx="3156052" cy="2846751"/>
            <a:chOff x="5259097" y="3557821"/>
            <a:chExt cx="3156052" cy="284675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9D96F97-C116-4535-AE81-2E63D5349A96}"/>
                </a:ext>
              </a:extLst>
            </p:cNvPr>
            <p:cNvSpPr/>
            <p:nvPr/>
          </p:nvSpPr>
          <p:spPr>
            <a:xfrm>
              <a:off x="6301922" y="5037056"/>
              <a:ext cx="1283358" cy="6174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function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4" descr="「tree」的圖片搜尋結果">
              <a:extLst>
                <a:ext uri="{FF2B5EF4-FFF2-40B4-BE49-F238E27FC236}">
                  <a16:creationId xmlns:a16="http://schemas.microsoft.com/office/drawing/2014/main" id="{59E0E9FB-C897-43DE-9D5C-35CD9029A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97" y="3557821"/>
              <a:ext cx="1283359" cy="91670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箭號: 向下 12">
              <a:extLst>
                <a:ext uri="{FF2B5EF4-FFF2-40B4-BE49-F238E27FC236}">
                  <a16:creationId xmlns:a16="http://schemas.microsoft.com/office/drawing/2014/main" id="{0ADEE320-957E-4A60-9910-3F9931E94BE9}"/>
                </a:ext>
              </a:extLst>
            </p:cNvPr>
            <p:cNvSpPr/>
            <p:nvPr/>
          </p:nvSpPr>
          <p:spPr>
            <a:xfrm flipV="1">
              <a:off x="6630610" y="4650608"/>
              <a:ext cx="621248" cy="38644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箭號: 向下 13">
              <a:extLst>
                <a:ext uri="{FF2B5EF4-FFF2-40B4-BE49-F238E27FC236}">
                  <a16:creationId xmlns:a16="http://schemas.microsoft.com/office/drawing/2014/main" id="{7E1F4C2E-E17E-4419-9D52-704656BF719E}"/>
                </a:ext>
              </a:extLst>
            </p:cNvPr>
            <p:cNvSpPr/>
            <p:nvPr/>
          </p:nvSpPr>
          <p:spPr>
            <a:xfrm flipV="1">
              <a:off x="6630610" y="5648793"/>
              <a:ext cx="621248" cy="38644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8">
              <a:extLst>
                <a:ext uri="{FF2B5EF4-FFF2-40B4-BE49-F238E27FC236}">
                  <a16:creationId xmlns:a16="http://schemas.microsoft.com/office/drawing/2014/main" id="{F7532F6A-778A-431A-9651-3D2B68E2C73A}"/>
                </a:ext>
              </a:extLst>
            </p:cNvPr>
            <p:cNvSpPr txBox="1"/>
            <p:nvPr/>
          </p:nvSpPr>
          <p:spPr>
            <a:xfrm>
              <a:off x="5754733" y="6035240"/>
              <a:ext cx="266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TW" dirty="0"/>
                <a:t>Input </a:t>
              </a:r>
              <a:r>
                <a:rPr lang="en-US" altLang="zh-CN" dirty="0"/>
                <a:t>r</a:t>
              </a:r>
              <a:r>
                <a:rPr lang="en-US" altLang="zh-TW" dirty="0"/>
                <a:t>andom numbers</a:t>
              </a:r>
              <a:endParaRPr lang="zh-TW" altLang="en-US" dirty="0"/>
            </a:p>
          </p:txBody>
        </p:sp>
        <p:pic>
          <p:nvPicPr>
            <p:cNvPr id="49" name="Picture 2" descr="Horse chestnut tree">
              <a:extLst>
                <a:ext uri="{FF2B5EF4-FFF2-40B4-BE49-F238E27FC236}">
                  <a16:creationId xmlns:a16="http://schemas.microsoft.com/office/drawing/2014/main" id="{1C7C19EF-E4F5-441E-AB62-CACFA46D3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045" y="3697570"/>
              <a:ext cx="1324601" cy="9389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https://upload.wikimedia.org/wikipedia/commons/5/56/Sequoiadendron_giganteum_at_Kenilworth_Castle.jpg">
              <a:extLst>
                <a:ext uri="{FF2B5EF4-FFF2-40B4-BE49-F238E27FC236}">
                  <a16:creationId xmlns:a16="http://schemas.microsoft.com/office/drawing/2014/main" id="{FB754A2F-C2EA-4EF2-A4EA-B26EB06A3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878" y="3839861"/>
              <a:ext cx="1153271" cy="9330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56B166F-20F1-462A-B954-9EDB70220E3A}"/>
              </a:ext>
            </a:extLst>
          </p:cNvPr>
          <p:cNvSpPr txBox="1"/>
          <p:nvPr/>
        </p:nvSpPr>
        <p:spPr>
          <a:xfrm>
            <a:off x="323528" y="1293890"/>
            <a:ext cx="424847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Dimension Reduction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Linear  Dimension Reduction</a:t>
            </a:r>
          </a:p>
          <a:p>
            <a:pPr marL="284400">
              <a:lnSpc>
                <a:spcPct val="150000"/>
              </a:lnSpc>
            </a:pPr>
            <a:r>
              <a:rPr lang="en-US" altLang="zh-CN" dirty="0"/>
              <a:t>Unsupervised learning </a:t>
            </a:r>
            <a:r>
              <a:rPr lang="en-US" altLang="zh-TW" dirty="0"/>
              <a:t>only have function input</a:t>
            </a:r>
            <a:endParaRPr lang="zh-TW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68750D-599A-4F04-887A-BDEC055C3922}"/>
              </a:ext>
            </a:extLst>
          </p:cNvPr>
          <p:cNvSpPr txBox="1"/>
          <p:nvPr/>
        </p:nvSpPr>
        <p:spPr>
          <a:xfrm>
            <a:off x="4572000" y="1293890"/>
            <a:ext cx="424847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Generation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Unsupervised learning </a:t>
            </a:r>
            <a:r>
              <a:rPr lang="en-US" altLang="zh-TW" dirty="0"/>
              <a:t>only have function output</a:t>
            </a:r>
            <a:endParaRPr lang="zh-TW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03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C9730CB-C799-4B97-BC54-882897440BEF}"/>
              </a:ext>
            </a:extLst>
          </p:cNvPr>
          <p:cNvSpPr/>
          <p:nvPr/>
        </p:nvSpPr>
        <p:spPr>
          <a:xfrm>
            <a:off x="323528" y="1283181"/>
            <a:ext cx="8496944" cy="5073169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B9E909-1E1D-4726-9675-978F608919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42FDC3-862A-43A9-A0F3-26E13E8E6A3C}"/>
              </a:ext>
            </a:extLst>
          </p:cNvPr>
          <p:cNvSpPr/>
          <p:nvPr/>
        </p:nvSpPr>
        <p:spPr>
          <a:xfrm>
            <a:off x="323528" y="908720"/>
            <a:ext cx="8496944" cy="38517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R="0" lvl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Where unsupervised learning can be used in?</a:t>
            </a:r>
          </a:p>
        </p:txBody>
      </p:sp>
      <p:sp>
        <p:nvSpPr>
          <p:cNvPr id="7" name="对角圆角矩形 34">
            <a:extLst>
              <a:ext uri="{FF2B5EF4-FFF2-40B4-BE49-F238E27FC236}">
                <a16:creationId xmlns:a16="http://schemas.microsoft.com/office/drawing/2014/main" id="{CD4A3C99-33D7-4B2C-9C4C-92845AB7C86A}"/>
              </a:ext>
            </a:extLst>
          </p:cNvPr>
          <p:cNvSpPr/>
          <p:nvPr/>
        </p:nvSpPr>
        <p:spPr bwMode="auto">
          <a:xfrm>
            <a:off x="2843808" y="119038"/>
            <a:ext cx="6292924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marR="0" lvl="0" indent="-34290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Background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E4FF68-153B-4684-8199-9D6A13CF2F43}"/>
              </a:ext>
            </a:extLst>
          </p:cNvPr>
          <p:cNvSpPr/>
          <p:nvPr/>
        </p:nvSpPr>
        <p:spPr>
          <a:xfrm>
            <a:off x="323528" y="6364501"/>
            <a:ext cx="8496944" cy="358047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ea typeface="仿宋" panose="02010609060101010101" pitchFamily="49" charset="-122"/>
                <a:cs typeface="Times New Roman" panose="02020603050405020304" pitchFamily="18" charset="0"/>
              </a:rPr>
              <a:t>/*Reference*/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B562B1-68ED-4EBA-9DB7-83766230640E}"/>
              </a:ext>
            </a:extLst>
          </p:cNvPr>
          <p:cNvCxnSpPr>
            <a:stCxn id="3" idx="0"/>
            <a:endCxn id="6" idx="0"/>
          </p:cNvCxnSpPr>
          <p:nvPr/>
        </p:nvCxnSpPr>
        <p:spPr>
          <a:xfrm>
            <a:off x="4572000" y="1283181"/>
            <a:ext cx="0" cy="5081320"/>
          </a:xfrm>
          <a:prstGeom prst="line">
            <a:avLst/>
          </a:prstGeom>
          <a:noFill/>
          <a:ln w="31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50AF369-F63B-4213-A4FA-F79586281A93}"/>
              </a:ext>
            </a:extLst>
          </p:cNvPr>
          <p:cNvGrpSpPr/>
          <p:nvPr/>
        </p:nvGrpSpPr>
        <p:grpSpPr>
          <a:xfrm>
            <a:off x="811093" y="3344176"/>
            <a:ext cx="3083731" cy="3020325"/>
            <a:chOff x="1331640" y="4811974"/>
            <a:chExt cx="3083731" cy="302032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2A00376-2560-4A75-8C71-1448CA83A5A1}"/>
                </a:ext>
              </a:extLst>
            </p:cNvPr>
            <p:cNvSpPr/>
            <p:nvPr/>
          </p:nvSpPr>
          <p:spPr>
            <a:xfrm>
              <a:off x="2311389" y="5978752"/>
              <a:ext cx="1283358" cy="43585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function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7" name="Picture 2" descr="「tree」的圖片搜尋結果">
              <a:extLst>
                <a:ext uri="{FF2B5EF4-FFF2-40B4-BE49-F238E27FC236}">
                  <a16:creationId xmlns:a16="http://schemas.microsoft.com/office/drawing/2014/main" id="{6E971BD0-989B-4290-8860-B676925B6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930" y="4811974"/>
              <a:ext cx="961573" cy="90389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「tree」的圖片搜尋結果">
              <a:extLst>
                <a:ext uri="{FF2B5EF4-FFF2-40B4-BE49-F238E27FC236}">
                  <a16:creationId xmlns:a16="http://schemas.microsoft.com/office/drawing/2014/main" id="{77646CBB-A532-42E3-96C2-0BF31B34A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6608835"/>
              <a:ext cx="1283359" cy="916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箭號: 向下 7">
              <a:extLst>
                <a:ext uri="{FF2B5EF4-FFF2-40B4-BE49-F238E27FC236}">
                  <a16:creationId xmlns:a16="http://schemas.microsoft.com/office/drawing/2014/main" id="{74249529-FAE6-49D7-8240-7DF62ED408BB}"/>
                </a:ext>
              </a:extLst>
            </p:cNvPr>
            <p:cNvSpPr/>
            <p:nvPr/>
          </p:nvSpPr>
          <p:spPr>
            <a:xfrm flipV="1">
              <a:off x="2642444" y="6406802"/>
              <a:ext cx="621248" cy="38644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箭號: 向下 11">
              <a:extLst>
                <a:ext uri="{FF2B5EF4-FFF2-40B4-BE49-F238E27FC236}">
                  <a16:creationId xmlns:a16="http://schemas.microsoft.com/office/drawing/2014/main" id="{0ED4E068-589D-45F5-A1C0-898F28D15BB6}"/>
                </a:ext>
              </a:extLst>
            </p:cNvPr>
            <p:cNvSpPr/>
            <p:nvPr/>
          </p:nvSpPr>
          <p:spPr>
            <a:xfrm flipV="1">
              <a:off x="2645092" y="5575452"/>
              <a:ext cx="621248" cy="38644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7" name="Picture 2" descr="Horse chestnut tree">
              <a:extLst>
                <a:ext uri="{FF2B5EF4-FFF2-40B4-BE49-F238E27FC236}">
                  <a16:creationId xmlns:a16="http://schemas.microsoft.com/office/drawing/2014/main" id="{8030A5F9-4C11-4E2C-8487-345BCAF1E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382" y="6768179"/>
              <a:ext cx="1324601" cy="938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https://upload.wikimedia.org/wikipedia/commons/5/56/Sequoiadendron_giganteum_at_Kenilworth_Castle.jpg">
              <a:extLst>
                <a:ext uri="{FF2B5EF4-FFF2-40B4-BE49-F238E27FC236}">
                  <a16:creationId xmlns:a16="http://schemas.microsoft.com/office/drawing/2014/main" id="{ED12C46A-1841-4933-9268-8B743DAD7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100" y="6899270"/>
              <a:ext cx="1153271" cy="933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B4D915-394B-4C45-BDE5-F217770741F7}"/>
              </a:ext>
            </a:extLst>
          </p:cNvPr>
          <p:cNvGrpSpPr/>
          <p:nvPr/>
        </p:nvGrpSpPr>
        <p:grpSpPr>
          <a:xfrm>
            <a:off x="5176855" y="3509599"/>
            <a:ext cx="3156052" cy="2846751"/>
            <a:chOff x="5259097" y="3557821"/>
            <a:chExt cx="3156052" cy="284675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9D96F97-C116-4535-AE81-2E63D5349A96}"/>
                </a:ext>
              </a:extLst>
            </p:cNvPr>
            <p:cNvSpPr/>
            <p:nvPr/>
          </p:nvSpPr>
          <p:spPr>
            <a:xfrm>
              <a:off x="6301922" y="5037056"/>
              <a:ext cx="1283358" cy="6174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>
                  <a:solidFill>
                    <a:schemeClr val="tx1"/>
                  </a:solidFill>
                </a:rPr>
                <a:t>function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4" descr="「tree」的圖片搜尋結果">
              <a:extLst>
                <a:ext uri="{FF2B5EF4-FFF2-40B4-BE49-F238E27FC236}">
                  <a16:creationId xmlns:a16="http://schemas.microsoft.com/office/drawing/2014/main" id="{59E0E9FB-C897-43DE-9D5C-35CD9029A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097" y="3557821"/>
              <a:ext cx="1283359" cy="91670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箭號: 向下 12">
              <a:extLst>
                <a:ext uri="{FF2B5EF4-FFF2-40B4-BE49-F238E27FC236}">
                  <a16:creationId xmlns:a16="http://schemas.microsoft.com/office/drawing/2014/main" id="{0ADEE320-957E-4A60-9910-3F9931E94BE9}"/>
                </a:ext>
              </a:extLst>
            </p:cNvPr>
            <p:cNvSpPr/>
            <p:nvPr/>
          </p:nvSpPr>
          <p:spPr>
            <a:xfrm flipV="1">
              <a:off x="6630610" y="4650608"/>
              <a:ext cx="621248" cy="38644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箭號: 向下 13">
              <a:extLst>
                <a:ext uri="{FF2B5EF4-FFF2-40B4-BE49-F238E27FC236}">
                  <a16:creationId xmlns:a16="http://schemas.microsoft.com/office/drawing/2014/main" id="{7E1F4C2E-E17E-4419-9D52-704656BF719E}"/>
                </a:ext>
              </a:extLst>
            </p:cNvPr>
            <p:cNvSpPr/>
            <p:nvPr/>
          </p:nvSpPr>
          <p:spPr>
            <a:xfrm flipV="1">
              <a:off x="6630610" y="5648793"/>
              <a:ext cx="621248" cy="386447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8">
              <a:extLst>
                <a:ext uri="{FF2B5EF4-FFF2-40B4-BE49-F238E27FC236}">
                  <a16:creationId xmlns:a16="http://schemas.microsoft.com/office/drawing/2014/main" id="{F7532F6A-778A-431A-9651-3D2B68E2C73A}"/>
                </a:ext>
              </a:extLst>
            </p:cNvPr>
            <p:cNvSpPr txBox="1"/>
            <p:nvPr/>
          </p:nvSpPr>
          <p:spPr>
            <a:xfrm>
              <a:off x="5754733" y="6035240"/>
              <a:ext cx="2660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TW" dirty="0"/>
                <a:t>Input </a:t>
              </a:r>
              <a:r>
                <a:rPr lang="en-US" altLang="zh-CN" dirty="0"/>
                <a:t>r</a:t>
              </a:r>
              <a:r>
                <a:rPr lang="en-US" altLang="zh-TW" dirty="0"/>
                <a:t>andom numbers</a:t>
              </a:r>
              <a:endParaRPr lang="zh-TW" altLang="en-US" dirty="0"/>
            </a:p>
          </p:txBody>
        </p:sp>
        <p:pic>
          <p:nvPicPr>
            <p:cNvPr id="49" name="Picture 2" descr="Horse chestnut tree">
              <a:extLst>
                <a:ext uri="{FF2B5EF4-FFF2-40B4-BE49-F238E27FC236}">
                  <a16:creationId xmlns:a16="http://schemas.microsoft.com/office/drawing/2014/main" id="{1C7C19EF-E4F5-441E-AB62-CACFA46D3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045" y="3697570"/>
              <a:ext cx="1324601" cy="9389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https://upload.wikimedia.org/wikipedia/commons/5/56/Sequoiadendron_giganteum_at_Kenilworth_Castle.jpg">
              <a:extLst>
                <a:ext uri="{FF2B5EF4-FFF2-40B4-BE49-F238E27FC236}">
                  <a16:creationId xmlns:a16="http://schemas.microsoft.com/office/drawing/2014/main" id="{FB754A2F-C2EA-4EF2-A4EA-B26EB06A3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878" y="3839861"/>
              <a:ext cx="1153271" cy="9330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56B166F-20F1-462A-B954-9EDB70220E3A}"/>
              </a:ext>
            </a:extLst>
          </p:cNvPr>
          <p:cNvSpPr txBox="1"/>
          <p:nvPr/>
        </p:nvSpPr>
        <p:spPr>
          <a:xfrm>
            <a:off x="323528" y="1293890"/>
            <a:ext cx="424847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Dimension Reduction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Linear  Dimension Reduction</a:t>
            </a:r>
          </a:p>
          <a:p>
            <a:pPr marL="284400">
              <a:lnSpc>
                <a:spcPct val="150000"/>
              </a:lnSpc>
            </a:pPr>
            <a:r>
              <a:rPr lang="en-US" altLang="zh-CN" dirty="0"/>
              <a:t>Unsupervised learning </a:t>
            </a:r>
            <a:r>
              <a:rPr lang="en-US" altLang="zh-TW" dirty="0"/>
              <a:t>only have function input</a:t>
            </a:r>
            <a:endParaRPr lang="zh-TW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68750D-599A-4F04-887A-BDEC055C3922}"/>
              </a:ext>
            </a:extLst>
          </p:cNvPr>
          <p:cNvSpPr txBox="1"/>
          <p:nvPr/>
        </p:nvSpPr>
        <p:spPr>
          <a:xfrm>
            <a:off x="4572000" y="1293890"/>
            <a:ext cx="424847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Generation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Unsupervised learning </a:t>
            </a:r>
            <a:r>
              <a:rPr lang="en-US" altLang="zh-TW" dirty="0"/>
              <a:t>only have function output</a:t>
            </a:r>
            <a:endParaRPr lang="zh-TW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8151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5683</TotalTime>
  <Words>3772</Words>
  <Application>Microsoft Office PowerPoint</Application>
  <PresentationFormat>全屏显示(4:3)</PresentationFormat>
  <Paragraphs>1151</Paragraphs>
  <Slides>55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-apple-system</vt:lpstr>
      <vt:lpstr>PMingLiU</vt:lpstr>
      <vt:lpstr>Arial</vt:lpstr>
      <vt:lpstr>Calibri</vt:lpstr>
      <vt:lpstr>Cambria Math</vt:lpstr>
      <vt:lpstr>Times New Roman</vt:lpstr>
      <vt:lpstr>Wingdings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whier</dc:creator>
  <cp:lastModifiedBy>黄 梦蝶</cp:lastModifiedBy>
  <cp:revision>1660</cp:revision>
  <dcterms:created xsi:type="dcterms:W3CDTF">2014-06-10T08:42:00Z</dcterms:created>
  <dcterms:modified xsi:type="dcterms:W3CDTF">2020-10-29T09:36:03Z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  <property fmtid="{D5CDD505-2E9C-101B-9397-08002B2CF9AE}" pid="3" name="KSORubyTemplateID">
    <vt:lpwstr>2</vt:lpwstr>
  </property>
</Properties>
</file>